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1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FFE1-1FB9-4C29-AE93-796FFE516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41" y="248728"/>
            <a:ext cx="11990717" cy="3329581"/>
          </a:xfrm>
        </p:spPr>
        <p:txBody>
          <a:bodyPr/>
          <a:lstStyle/>
          <a:p>
            <a:pPr algn="ctr"/>
            <a:r>
              <a:rPr lang="en-US" sz="6600" b="1" dirty="0"/>
              <a:t>Five Marks </a:t>
            </a:r>
            <a:br>
              <a:rPr lang="en-US" sz="6600" b="1" dirty="0"/>
            </a:br>
            <a:r>
              <a:rPr lang="en-US" sz="6600" b="1" dirty="0"/>
              <a:t>to Spiritual Maturity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67FBB-3483-4961-84E7-8BFDD596B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4691" y="4199411"/>
            <a:ext cx="6082607" cy="861420"/>
          </a:xfrm>
        </p:spPr>
        <p:txBody>
          <a:bodyPr>
            <a:normAutofit/>
          </a:bodyPr>
          <a:lstStyle/>
          <a:p>
            <a:r>
              <a:rPr lang="en-US" sz="4400" dirty="0"/>
              <a:t>PHILIPPIANS  3.12-16</a:t>
            </a:r>
          </a:p>
        </p:txBody>
      </p:sp>
    </p:spTree>
    <p:extLst>
      <p:ext uri="{BB962C8B-B14F-4D97-AF65-F5344CB8AC3E}">
        <p14:creationId xmlns:p14="http://schemas.microsoft.com/office/powerpoint/2010/main" val="14158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B31C-0FFB-43BD-A025-C91C3B8AD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766" y="142287"/>
            <a:ext cx="4306468" cy="657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01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64194C-C0E4-4EE7-9E37-7AEF246D5668}"/>
              </a:ext>
            </a:extLst>
          </p:cNvPr>
          <p:cNvSpPr txBox="1"/>
          <p:nvPr/>
        </p:nvSpPr>
        <p:spPr>
          <a:xfrm>
            <a:off x="402565" y="489011"/>
            <a:ext cx="982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600" b="1" dirty="0"/>
              <a:t>The task of the preacher &amp; teacher is to see Christians come to spiritual maturity.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A83B4E-A61F-49F0-A9D1-FF79D1A085BE}"/>
              </a:ext>
            </a:extLst>
          </p:cNvPr>
          <p:cNvSpPr txBox="1"/>
          <p:nvPr/>
        </p:nvSpPr>
        <p:spPr>
          <a:xfrm>
            <a:off x="402565" y="2274838"/>
            <a:ext cx="11386869" cy="230832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Col. 1.28:</a:t>
            </a:r>
          </a:p>
          <a:p>
            <a:pPr lvl="1"/>
            <a:r>
              <a:rPr lang="en-US" sz="3600" i="1" dirty="0"/>
              <a:t>“We </a:t>
            </a:r>
            <a:r>
              <a:rPr lang="en-US" sz="3600" b="1" i="1" u="sng" dirty="0"/>
              <a:t>PREACH</a:t>
            </a:r>
            <a:r>
              <a:rPr lang="en-US" sz="3600" i="1" dirty="0"/>
              <a:t> Him, warning every man and </a:t>
            </a:r>
            <a:r>
              <a:rPr lang="en-US" sz="3600" b="1" i="1" u="sng" dirty="0"/>
              <a:t>TEACHING</a:t>
            </a:r>
            <a:r>
              <a:rPr lang="en-US" sz="3600" i="1" dirty="0"/>
              <a:t> every man in all wisdom, that we may </a:t>
            </a:r>
            <a:r>
              <a:rPr lang="en-US" sz="3600" i="1" u="sng" dirty="0"/>
              <a:t>present every man</a:t>
            </a:r>
            <a:r>
              <a:rPr lang="en-US" sz="3600" i="1" dirty="0"/>
              <a:t> perfect in Christ.”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6D92D-D152-415A-B612-4AD4ED355280}"/>
              </a:ext>
            </a:extLst>
          </p:cNvPr>
          <p:cNvSpPr txBox="1"/>
          <p:nvPr/>
        </p:nvSpPr>
        <p:spPr>
          <a:xfrm>
            <a:off x="494580" y="5047891"/>
            <a:ext cx="11386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So, is there a standard to be used to determine spiritual maturity?</a:t>
            </a:r>
          </a:p>
        </p:txBody>
      </p:sp>
    </p:spTree>
    <p:extLst>
      <p:ext uri="{BB962C8B-B14F-4D97-AF65-F5344CB8AC3E}">
        <p14:creationId xmlns:p14="http://schemas.microsoft.com/office/powerpoint/2010/main" val="281172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64194C-C0E4-4EE7-9E37-7AEF246D5668}"/>
              </a:ext>
            </a:extLst>
          </p:cNvPr>
          <p:cNvSpPr txBox="1"/>
          <p:nvPr/>
        </p:nvSpPr>
        <p:spPr>
          <a:xfrm>
            <a:off x="494580" y="2145282"/>
            <a:ext cx="113868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600" dirty="0"/>
              <a:t>Phil. 3.10,11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600" dirty="0"/>
              <a:t>Paul proclaims that his greatest longing is to </a:t>
            </a:r>
            <a:r>
              <a:rPr lang="en-US" sz="3600" b="1" dirty="0"/>
              <a:t>KNOW CHRIST.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A83B4E-A61F-49F0-A9D1-FF79D1A085BE}"/>
              </a:ext>
            </a:extLst>
          </p:cNvPr>
          <p:cNvSpPr txBox="1"/>
          <p:nvPr/>
        </p:nvSpPr>
        <p:spPr>
          <a:xfrm>
            <a:off x="494580" y="334074"/>
            <a:ext cx="9664461" cy="144655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#1  </a:t>
            </a:r>
            <a:r>
              <a:rPr lang="en-US" sz="4400" b="1" dirty="0">
                <a:solidFill>
                  <a:srgbClr val="FFFF00"/>
                </a:solidFill>
              </a:rPr>
              <a:t>The Christian is aware of what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                 they are </a:t>
            </a:r>
            <a:r>
              <a:rPr lang="en-US" sz="4400" b="1" u="sng" dirty="0">
                <a:solidFill>
                  <a:srgbClr val="FFFF00"/>
                </a:solidFill>
              </a:rPr>
              <a:t>NOT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6D92D-D152-415A-B612-4AD4ED355280}"/>
              </a:ext>
            </a:extLst>
          </p:cNvPr>
          <p:cNvSpPr txBox="1"/>
          <p:nvPr/>
        </p:nvSpPr>
        <p:spPr>
          <a:xfrm>
            <a:off x="494580" y="3899608"/>
            <a:ext cx="11386869" cy="120032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b="1" i="1" dirty="0"/>
              <a:t>v.12:  “Not of course, that I have already attained, or am already perfected.”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0A9DAE-AFDD-49E8-96EA-CF43A2475E5E}"/>
              </a:ext>
            </a:extLst>
          </p:cNvPr>
          <p:cNvSpPr txBox="1"/>
          <p:nvPr/>
        </p:nvSpPr>
        <p:spPr>
          <a:xfrm>
            <a:off x="560716" y="5230663"/>
            <a:ext cx="11386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600" dirty="0"/>
              <a:t>Knowing this is in itself a mark of maturity.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600" dirty="0"/>
              <a:t>1 Cor. 10.12</a:t>
            </a:r>
          </a:p>
        </p:txBody>
      </p:sp>
    </p:spTree>
    <p:extLst>
      <p:ext uri="{BB962C8B-B14F-4D97-AF65-F5344CB8AC3E}">
        <p14:creationId xmlns:p14="http://schemas.microsoft.com/office/powerpoint/2010/main" val="318216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64194C-C0E4-4EE7-9E37-7AEF246D5668}"/>
              </a:ext>
            </a:extLst>
          </p:cNvPr>
          <p:cNvSpPr txBox="1"/>
          <p:nvPr/>
        </p:nvSpPr>
        <p:spPr>
          <a:xfrm>
            <a:off x="494580" y="1948574"/>
            <a:ext cx="11386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600" dirty="0"/>
              <a:t>Phil. 3.12   </a:t>
            </a:r>
            <a:r>
              <a:rPr lang="en-US" sz="3600" b="1" i="1" dirty="0"/>
              <a:t>“…Christ Jesus has also laid hold of me”</a:t>
            </a:r>
            <a:endParaRPr lang="en-US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A83B4E-A61F-49F0-A9D1-FF79D1A085BE}"/>
              </a:ext>
            </a:extLst>
          </p:cNvPr>
          <p:cNvSpPr txBox="1"/>
          <p:nvPr/>
        </p:nvSpPr>
        <p:spPr>
          <a:xfrm>
            <a:off x="494580" y="204677"/>
            <a:ext cx="9664461" cy="144655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#2  </a:t>
            </a:r>
            <a:r>
              <a:rPr lang="en-US" sz="4400" b="1" dirty="0">
                <a:solidFill>
                  <a:srgbClr val="FFFF00"/>
                </a:solidFill>
              </a:rPr>
              <a:t>The Christian is assured of what  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                         he </a:t>
            </a:r>
            <a:r>
              <a:rPr lang="en-US" sz="4400" b="1" u="sng" dirty="0">
                <a:solidFill>
                  <a:srgbClr val="FFFF00"/>
                </a:solidFill>
              </a:rPr>
              <a:t>IS</a:t>
            </a:r>
            <a:endParaRPr lang="en-US" sz="4400" u="sng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6D92D-D152-415A-B612-4AD4ED355280}"/>
              </a:ext>
            </a:extLst>
          </p:cNvPr>
          <p:cNvSpPr txBox="1"/>
          <p:nvPr/>
        </p:nvSpPr>
        <p:spPr>
          <a:xfrm>
            <a:off x="402565" y="3290976"/>
            <a:ext cx="11386869" cy="255454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John Newton </a:t>
            </a:r>
            <a:r>
              <a:rPr lang="en-US" sz="3200" dirty="0"/>
              <a:t>wrote:  </a:t>
            </a:r>
          </a:p>
          <a:p>
            <a:r>
              <a:rPr lang="en-US" sz="3200" i="1" dirty="0"/>
              <a:t>“I have ever to confess with sorrow, that I am far from being what I </a:t>
            </a:r>
            <a:r>
              <a:rPr lang="en-US" sz="3200" b="1" i="1" u="sng" dirty="0"/>
              <a:t>ought</a:t>
            </a:r>
            <a:r>
              <a:rPr lang="en-US" sz="3200" i="1" dirty="0"/>
              <a:t> to be; and far from what I </a:t>
            </a:r>
            <a:r>
              <a:rPr lang="en-US" sz="3200" b="1" i="1" u="sng" dirty="0"/>
              <a:t>wish</a:t>
            </a:r>
            <a:r>
              <a:rPr lang="en-US" sz="3200" i="1" dirty="0"/>
              <a:t> to be; but also blessed be God’s Name, I am </a:t>
            </a:r>
            <a:r>
              <a:rPr lang="en-US" sz="3200" b="1" i="1" u="sng" dirty="0"/>
              <a:t>far</a:t>
            </a:r>
            <a:r>
              <a:rPr lang="en-US" sz="3200" b="1" i="1" dirty="0"/>
              <a:t>, </a:t>
            </a:r>
            <a:r>
              <a:rPr lang="en-US" sz="3200" b="1" i="1" u="sng" dirty="0"/>
              <a:t>very far</a:t>
            </a:r>
            <a:r>
              <a:rPr lang="en-US" sz="3200" i="1" dirty="0"/>
              <a:t> from what I </a:t>
            </a:r>
            <a:r>
              <a:rPr lang="en-US" sz="3200" b="1" i="1" u="sng" dirty="0"/>
              <a:t>once was</a:t>
            </a:r>
            <a:r>
              <a:rPr lang="en-US" sz="3200" i="1" dirty="0"/>
              <a:t>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D3AA0-E110-4DE9-A5E7-7384B50DAE69}"/>
              </a:ext>
            </a:extLst>
          </p:cNvPr>
          <p:cNvSpPr txBox="1"/>
          <p:nvPr/>
        </p:nvSpPr>
        <p:spPr>
          <a:xfrm>
            <a:off x="638353" y="5905906"/>
            <a:ext cx="11386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600" dirty="0"/>
              <a:t>Phil. 1.6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6994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64194C-C0E4-4EE7-9E37-7AEF246D5668}"/>
              </a:ext>
            </a:extLst>
          </p:cNvPr>
          <p:cNvSpPr txBox="1"/>
          <p:nvPr/>
        </p:nvSpPr>
        <p:spPr>
          <a:xfrm>
            <a:off x="494580" y="1948574"/>
            <a:ext cx="113868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Phil. 3.13   </a:t>
            </a:r>
            <a:r>
              <a:rPr lang="en-US" sz="3200" b="1" i="1" dirty="0"/>
              <a:t>“…but one thing I do, </a:t>
            </a:r>
            <a:r>
              <a:rPr lang="en-US" sz="3200" b="1" i="1" u="sng" dirty="0"/>
              <a:t>FORGETTING</a:t>
            </a:r>
            <a:r>
              <a:rPr lang="en-US" sz="3200" b="1" i="1" dirty="0"/>
              <a:t> THOSE THINGS WHICH ARE </a:t>
            </a:r>
            <a:r>
              <a:rPr lang="en-US" sz="3200" b="1" i="1" u="sng" dirty="0"/>
              <a:t>BEHIND</a:t>
            </a:r>
            <a:r>
              <a:rPr lang="en-US" sz="3200" b="1" i="1" dirty="0"/>
              <a:t>…”</a:t>
            </a: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Paul doesn’t mean past lessons or God’s goodness to him in the past.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Our past </a:t>
            </a:r>
            <a:r>
              <a:rPr lang="en-US" sz="3200" b="1" u="sng" dirty="0"/>
              <a:t>successes</a:t>
            </a:r>
            <a:r>
              <a:rPr lang="en-US" sz="3200" dirty="0"/>
              <a:t> can give us a sense of pride.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Our past </a:t>
            </a:r>
            <a:r>
              <a:rPr lang="en-US" sz="3200" b="1" u="sng" dirty="0"/>
              <a:t>failures</a:t>
            </a:r>
            <a:r>
              <a:rPr lang="en-US" sz="3200" dirty="0"/>
              <a:t> can paralyze us into inactivity and despondency.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A83B4E-A61F-49F0-A9D1-FF79D1A085BE}"/>
              </a:ext>
            </a:extLst>
          </p:cNvPr>
          <p:cNvSpPr txBox="1"/>
          <p:nvPr/>
        </p:nvSpPr>
        <p:spPr>
          <a:xfrm>
            <a:off x="494580" y="204677"/>
            <a:ext cx="9664461" cy="144655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#3  </a:t>
            </a:r>
            <a:r>
              <a:rPr lang="en-US" sz="4400" b="1" dirty="0">
                <a:solidFill>
                  <a:srgbClr val="FFFF00"/>
                </a:solidFill>
              </a:rPr>
              <a:t>The Christian has a healthy  </a:t>
            </a:r>
            <a:r>
              <a:rPr lang="en-US" sz="4400" b="1" u="sng" dirty="0">
                <a:solidFill>
                  <a:srgbClr val="FFFF00"/>
                </a:solidFill>
              </a:rPr>
              <a:t>disregard</a:t>
            </a:r>
            <a:r>
              <a:rPr lang="en-US" sz="4400" b="1" dirty="0">
                <a:solidFill>
                  <a:srgbClr val="FFFF00"/>
                </a:solidFill>
              </a:rPr>
              <a:t> for the past</a:t>
            </a:r>
            <a:endParaRPr lang="en-US" sz="4400" u="sng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6D92D-D152-415A-B612-4AD4ED355280}"/>
              </a:ext>
            </a:extLst>
          </p:cNvPr>
          <p:cNvSpPr txBox="1"/>
          <p:nvPr/>
        </p:nvSpPr>
        <p:spPr>
          <a:xfrm>
            <a:off x="402565" y="5509435"/>
            <a:ext cx="11386869" cy="1077218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There is no bright future for the Christian who wastes time dwelling in the past.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80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64194C-C0E4-4EE7-9E37-7AEF246D5668}"/>
              </a:ext>
            </a:extLst>
          </p:cNvPr>
          <p:cNvSpPr txBox="1"/>
          <p:nvPr/>
        </p:nvSpPr>
        <p:spPr>
          <a:xfrm>
            <a:off x="402564" y="1781008"/>
            <a:ext cx="113868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Phil. 3.13   </a:t>
            </a:r>
            <a:r>
              <a:rPr lang="en-US" sz="2800" b="1" i="1" dirty="0"/>
              <a:t>“…but one thing I do, forgetting those things which are behind and </a:t>
            </a:r>
            <a:r>
              <a:rPr lang="en-US" sz="2800" b="1" i="1" u="sng" dirty="0"/>
              <a:t>REACHING FORWARD TO THOSE THINGS WHICH ARE AHEAD</a:t>
            </a:r>
            <a:r>
              <a:rPr lang="en-US" sz="2800" b="1" i="1" dirty="0"/>
              <a:t>.”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Some translations say,  “</a:t>
            </a:r>
            <a:r>
              <a:rPr lang="en-US" sz="2800" b="1" i="1" dirty="0"/>
              <a:t>I </a:t>
            </a:r>
            <a:r>
              <a:rPr lang="en-US" sz="2800" b="1" i="1" u="sng" dirty="0"/>
              <a:t>STRAIN ON</a:t>
            </a:r>
            <a:r>
              <a:rPr lang="en-US" sz="2800" b="1" i="1" dirty="0"/>
              <a:t> to what is ahead.”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Paul has goals.    Do you?   Are they God-framed?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A83B4E-A61F-49F0-A9D1-FF79D1A085BE}"/>
              </a:ext>
            </a:extLst>
          </p:cNvPr>
          <p:cNvSpPr txBox="1"/>
          <p:nvPr/>
        </p:nvSpPr>
        <p:spPr>
          <a:xfrm>
            <a:off x="267420" y="204677"/>
            <a:ext cx="9891622" cy="120032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#4  </a:t>
            </a:r>
            <a:r>
              <a:rPr lang="en-US" sz="3600" b="1" dirty="0">
                <a:solidFill>
                  <a:srgbClr val="FFFF00"/>
                </a:solidFill>
              </a:rPr>
              <a:t>The Christian lives with a positive, single-minded desire for that which lies ahead.</a:t>
            </a:r>
            <a:endParaRPr lang="en-US" sz="3600" u="sng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6D92D-D152-415A-B612-4AD4ED355280}"/>
              </a:ext>
            </a:extLst>
          </p:cNvPr>
          <p:cNvSpPr txBox="1"/>
          <p:nvPr/>
        </p:nvSpPr>
        <p:spPr>
          <a:xfrm>
            <a:off x="402563" y="4403779"/>
            <a:ext cx="11386869" cy="224676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“I’m pressing on the upward way, new heights I’m gaining every day.  Still praying as I’m onward bound, </a:t>
            </a:r>
            <a:r>
              <a:rPr lang="en-US" sz="2800" b="1" i="1" u="sng" dirty="0"/>
              <a:t>Lord plant my feet on higher ground</a:t>
            </a:r>
            <a:r>
              <a:rPr lang="en-US" sz="2800" b="1" i="1" dirty="0"/>
              <a:t>.  </a:t>
            </a:r>
            <a:r>
              <a:rPr lang="en-US" sz="2800" b="1" i="1" u="sng" dirty="0"/>
              <a:t>Lord lift me up and let me stand, by faith on Heaven’s table-land; a higher plane than I have found, Lord plant my feet on higher ground</a:t>
            </a:r>
            <a:r>
              <a:rPr lang="en-US" sz="2800" b="1" i="1" dirty="0"/>
              <a:t>.”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59222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64194C-C0E4-4EE7-9E37-7AEF246D5668}"/>
              </a:ext>
            </a:extLst>
          </p:cNvPr>
          <p:cNvSpPr txBox="1"/>
          <p:nvPr/>
        </p:nvSpPr>
        <p:spPr>
          <a:xfrm>
            <a:off x="402564" y="1781008"/>
            <a:ext cx="113868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Phil. 3.15,16   </a:t>
            </a:r>
            <a:r>
              <a:rPr lang="en-US" sz="2800" b="1" i="1" dirty="0"/>
              <a:t>“Therefore let us, as many as are mature, </a:t>
            </a:r>
            <a:r>
              <a:rPr lang="en-US" sz="2800" b="1" i="1" u="sng" dirty="0"/>
              <a:t>HAVE THIS MIND</a:t>
            </a:r>
            <a:r>
              <a:rPr lang="en-US" sz="2800" b="1" i="1" dirty="0"/>
              <a:t>, and if in anything you think otherwise, God will reveal even this to you.  Nevertheless, to the degree that we have already attained, </a:t>
            </a:r>
            <a:r>
              <a:rPr lang="en-US" sz="2800" b="1" i="1" u="sng" dirty="0"/>
              <a:t>LET US WALK BY THE SAME RULE, LET US BE OF THE SAME MIND</a:t>
            </a:r>
            <a:r>
              <a:rPr lang="en-US" sz="2800" b="1" i="1" dirty="0"/>
              <a:t>.”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A83B4E-A61F-49F0-A9D1-FF79D1A085BE}"/>
              </a:ext>
            </a:extLst>
          </p:cNvPr>
          <p:cNvSpPr txBox="1"/>
          <p:nvPr/>
        </p:nvSpPr>
        <p:spPr>
          <a:xfrm>
            <a:off x="267420" y="204677"/>
            <a:ext cx="9891622" cy="120032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#5  </a:t>
            </a:r>
            <a:r>
              <a:rPr lang="en-US" sz="3600" b="1" dirty="0">
                <a:solidFill>
                  <a:srgbClr val="FFFF00"/>
                </a:solidFill>
              </a:rPr>
              <a:t>The Christian holds true to the principles which unite believers in Christ: God’s Word.</a:t>
            </a:r>
            <a:endParaRPr lang="en-US" sz="3600" u="sng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6D92D-D152-415A-B612-4AD4ED355280}"/>
              </a:ext>
            </a:extLst>
          </p:cNvPr>
          <p:cNvSpPr txBox="1"/>
          <p:nvPr/>
        </p:nvSpPr>
        <p:spPr>
          <a:xfrm>
            <a:off x="402563" y="4843726"/>
            <a:ext cx="11386869" cy="138499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All that we do as believers must be framed within the context of God’s word…and we must put the spiritual family first…to work in harmony.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644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1545</TotalTime>
  <Words>521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</vt:lpstr>
      <vt:lpstr>Five Marks  to Spiritual Maturity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Marks  to Spiritual Maturity</dc:title>
  <dc:creator>Randy Murphey</dc:creator>
  <cp:lastModifiedBy>Justin Witt</cp:lastModifiedBy>
  <cp:revision>40</cp:revision>
  <dcterms:created xsi:type="dcterms:W3CDTF">2019-10-18T17:34:52Z</dcterms:created>
  <dcterms:modified xsi:type="dcterms:W3CDTF">2020-03-07T14:09:35Z</dcterms:modified>
</cp:coreProperties>
</file>