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05" r:id="rId2"/>
    <p:sldId id="393" r:id="rId3"/>
    <p:sldId id="392" r:id="rId4"/>
    <p:sldId id="374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4" r:id="rId15"/>
  </p:sldIdLst>
  <p:sldSz cx="12161838" cy="6858000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yan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>
      <p:cViewPr varScale="1">
        <p:scale>
          <a:sx n="79" d="100"/>
          <a:sy n="79" d="100"/>
        </p:scale>
        <p:origin x="912" y="77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2-29T16:31:19.281" idx="1">
    <p:pos x="10" y="10"/>
    <p:text>Test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84400-34BD-400D-9AE5-AB9A195A0F21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27B84-0C01-4BBA-9A46-9523D203E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3B8AE-A3C4-490B-8DD2-FD1AA5677328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375" y="698500"/>
            <a:ext cx="61912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3331"/>
            <a:ext cx="5486400" cy="4190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F7D26-B3A2-4EA4-8D6D-9A3AA91BA4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F7D26-B3A2-4EA4-8D6D-9A3AA91BA47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30"/>
            <a:ext cx="10337562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8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F834-7132-4019-B0FC-1903D4989C96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A448-35E7-4AE1-8383-ACB6929EE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F834-7132-4019-B0FC-1903D4989C96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A448-35E7-4AE1-8383-ACB6929EE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43"/>
            <a:ext cx="2736414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43"/>
            <a:ext cx="800654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F834-7132-4019-B0FC-1903D4989C96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A448-35E7-4AE1-8383-ACB6929EE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F834-7132-4019-B0FC-1903D4989C96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A448-35E7-4AE1-8383-ACB6929EE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5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F834-7132-4019-B0FC-1903D4989C96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A448-35E7-4AE1-8383-ACB6929EE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5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5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F834-7132-4019-B0FC-1903D4989C96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A448-35E7-4AE1-8383-ACB6929EE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3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3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8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8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F834-7132-4019-B0FC-1903D4989C96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A448-35E7-4AE1-8383-ACB6929EE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F834-7132-4019-B0FC-1903D4989C96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A448-35E7-4AE1-8383-ACB6929EE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F834-7132-4019-B0FC-1903D4989C96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A448-35E7-4AE1-8383-ACB6929EE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5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5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5" y="1435103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F834-7132-4019-B0FC-1903D4989C96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A448-35E7-4AE1-8383-ACB6929EE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F834-7132-4019-B0FC-1903D4989C96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A448-35E7-4AE1-8383-ACB6929EE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5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5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0F834-7132-4019-B0FC-1903D4989C96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7" y="6356355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5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8A448-35E7-4AE1-8383-ACB6929EE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519" y="152400"/>
            <a:ext cx="11734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Why are we here?</a:t>
            </a:r>
          </a:p>
          <a:p>
            <a:endParaRPr lang="en-US" sz="4800" dirty="0">
              <a:solidFill>
                <a:schemeClr val="bg1"/>
              </a:solidFill>
            </a:endParaRPr>
          </a:p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Why do we talk and act as we do?</a:t>
            </a:r>
          </a:p>
          <a:p>
            <a:endParaRPr lang="en-US" sz="4800" dirty="0">
              <a:solidFill>
                <a:schemeClr val="bg1"/>
              </a:solidFill>
            </a:endParaRPr>
          </a:p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What has caused us to change so many aspects of our lives?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61838" cy="6858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lvl="0" algn="l"/>
            <a:r>
              <a:rPr lang="en-US" sz="3600" dirty="0">
                <a:solidFill>
                  <a:schemeClr val="bg1"/>
                </a:solidFill>
              </a:rPr>
              <a:t>Humility: Lost &amp; Found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12161838" cy="6172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0000FF"/>
                </a:solidFill>
              </a:rPr>
              <a:t>Humility Lost:  King Saul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3000" b="1" u="sng" dirty="0"/>
              <a:t>1 Sam 15:17</a:t>
            </a:r>
            <a:r>
              <a:rPr lang="en-US" sz="3000" dirty="0"/>
              <a:t> “When you </a:t>
            </a:r>
            <a:r>
              <a:rPr lang="en-US" sz="3000" i="1" dirty="0"/>
              <a:t>were</a:t>
            </a:r>
            <a:r>
              <a:rPr lang="en-US" sz="3000" dirty="0"/>
              <a:t> little in your own eyes…”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3000" b="1" u="sng" dirty="0"/>
              <a:t>1 Sam 15:13</a:t>
            </a:r>
            <a:r>
              <a:rPr lang="en-US" sz="3000" dirty="0"/>
              <a:t> “I have performed the commandment of the Lord.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endParaRPr lang="en-US" sz="3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0000FF"/>
                </a:solidFill>
              </a:rPr>
              <a:t>Finding &amp; Keeping Humility: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3000" b="1" u="sng" dirty="0"/>
              <a:t>Eph 2:1-9</a:t>
            </a:r>
            <a:r>
              <a:rPr lang="en-US" sz="3000" dirty="0"/>
              <a:t> Sinners, made righteous not by self but </a:t>
            </a:r>
            <a:r>
              <a:rPr lang="en-US" sz="3000" baseline="30000" dirty="0"/>
              <a:t>(vs.8) </a:t>
            </a:r>
            <a:r>
              <a:rPr lang="en-US" sz="3000" dirty="0"/>
              <a:t>grace &amp; gift of God.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3000" b="1" u="sng" dirty="0"/>
              <a:t>Gal 6:14</a:t>
            </a:r>
            <a:r>
              <a:rPr lang="en-US" sz="3000" dirty="0"/>
              <a:t> “God forbid that I should </a:t>
            </a:r>
            <a:r>
              <a:rPr lang="en-US" sz="3000" u="sng" dirty="0"/>
              <a:t>boast</a:t>
            </a:r>
            <a:r>
              <a:rPr lang="en-US" sz="3000" dirty="0"/>
              <a:t> except in the cross of our Lord Jesus Christ”</a:t>
            </a:r>
            <a:endParaRPr lang="en-US" sz="3200" dirty="0"/>
          </a:p>
          <a:p>
            <a:pPr lvl="1">
              <a:buNone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61838" cy="6858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lvl="0" algn="l"/>
            <a:r>
              <a:rPr lang="en-US" sz="3600" dirty="0">
                <a:solidFill>
                  <a:schemeClr val="bg1"/>
                </a:solidFill>
              </a:rPr>
              <a:t>Humility, Why It Matters: Sacrifice For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12161838" cy="6172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i="1" dirty="0">
                <a:solidFill>
                  <a:srgbClr val="0000FF"/>
                </a:solidFill>
              </a:rPr>
              <a:t>Sacrifice For Enemy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 </a:t>
            </a:r>
            <a:r>
              <a:rPr lang="en-US" sz="3000" b="1" u="sng" dirty="0"/>
              <a:t>Matt 5:41 </a:t>
            </a:r>
            <a:r>
              <a:rPr lang="en-US" sz="3000" dirty="0"/>
              <a:t>Going above &amp; beyond, for the enemy.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The Jews hated Rome, yet called to servitude/sacrifice.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Hated &amp; rebelled against Rome many times: </a:t>
            </a:r>
            <a:r>
              <a:rPr lang="en-US" sz="3000" b="1" dirty="0"/>
              <a:t>(66-73AD), (115-117AD) (132-135AD)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As conquerors forcefully conscripting them into service.</a:t>
            </a:r>
          </a:p>
          <a:p>
            <a:pPr lvl="3">
              <a:spcBef>
                <a:spcPts val="600"/>
              </a:spcBef>
              <a:spcAft>
                <a:spcPts val="600"/>
              </a:spcAft>
              <a:buNone/>
            </a:pPr>
            <a:endParaRPr lang="en-US" sz="3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i="1" dirty="0">
                <a:solidFill>
                  <a:srgbClr val="0000FF"/>
                </a:solidFill>
              </a:rPr>
              <a:t>Sacrifice For Christians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000" b="1" u="sng" dirty="0"/>
              <a:t>1 Cor 8:13</a:t>
            </a:r>
            <a:r>
              <a:rPr lang="en-US" sz="3000" dirty="0"/>
              <a:t> "if food makes my brother stumble, I will never again eat meat, lest I make my brother stumble.“</a:t>
            </a:r>
            <a:endParaRPr lang="en-US" sz="3200" dirty="0"/>
          </a:p>
          <a:p>
            <a:pPr lvl="1">
              <a:buNone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61838" cy="6858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lvl="0" algn="l"/>
            <a:r>
              <a:rPr lang="en-US" sz="3600" dirty="0">
                <a:solidFill>
                  <a:schemeClr val="bg1"/>
                </a:solidFill>
              </a:rPr>
              <a:t>Humility, Why It Matters: Enduring Temptation, Avoiding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12161838" cy="6172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b="1" dirty="0">
                <a:solidFill>
                  <a:srgbClr val="0000FF"/>
                </a:solidFill>
              </a:rPr>
              <a:t>Requires admission to temptations  – possibility of failure</a:t>
            </a:r>
          </a:p>
          <a:p>
            <a:pPr lvl="1">
              <a:spcBef>
                <a:spcPts val="300"/>
              </a:spcBef>
            </a:pPr>
            <a:r>
              <a:rPr lang="en-US" b="1" dirty="0"/>
              <a:t>Peter: Sin? Impossible!</a:t>
            </a:r>
          </a:p>
          <a:p>
            <a:pPr lvl="2">
              <a:spcBef>
                <a:spcPts val="300"/>
              </a:spcBef>
            </a:pPr>
            <a:r>
              <a:rPr lang="en-US" b="1" u="sng" dirty="0"/>
              <a:t>Matt 26:34-35</a:t>
            </a:r>
            <a:r>
              <a:rPr lang="en-US" dirty="0"/>
              <a:t> " </a:t>
            </a:r>
            <a:r>
              <a:rPr lang="en-US" b="1" baseline="30000" dirty="0"/>
              <a:t>34</a:t>
            </a:r>
            <a:r>
              <a:rPr lang="en-US" dirty="0"/>
              <a:t>...you will deny Me three times.” </a:t>
            </a:r>
            <a:r>
              <a:rPr lang="en-US" b="1" baseline="30000" dirty="0"/>
              <a:t>35 </a:t>
            </a:r>
            <a:r>
              <a:rPr lang="en-US" dirty="0"/>
              <a:t>Peter said to Him, “Even if I have to die with You, I will not deny You!”</a:t>
            </a:r>
          </a:p>
          <a:p>
            <a:pPr lvl="2">
              <a:spcBef>
                <a:spcPts val="300"/>
              </a:spcBef>
            </a:pPr>
            <a:r>
              <a:rPr lang="en-US" b="1" u="sng" dirty="0"/>
              <a:t>Luke 22:31</a:t>
            </a:r>
            <a:r>
              <a:rPr lang="en-US" dirty="0"/>
              <a:t>  And the Lord said, “Simon, Simon! Indeed, Satan has asked for you, that he may sift </a:t>
            </a:r>
            <a:r>
              <a:rPr lang="en-US" i="1" dirty="0"/>
              <a:t>you</a:t>
            </a:r>
            <a:r>
              <a:rPr lang="en-US" dirty="0"/>
              <a:t> as wheat.</a:t>
            </a:r>
            <a:r>
              <a:rPr lang="en-US" b="1" dirty="0"/>
              <a:t> </a:t>
            </a:r>
          </a:p>
          <a:p>
            <a:pPr>
              <a:spcBef>
                <a:spcPts val="300"/>
              </a:spcBef>
            </a:pPr>
            <a:r>
              <a:rPr lang="en-US" b="1" dirty="0"/>
              <a:t>Sometimes, we imagine ourselves with the strength we desire to have, not the strength we do have.</a:t>
            </a:r>
          </a:p>
          <a:p>
            <a:pPr>
              <a:spcBef>
                <a:spcPts val="300"/>
              </a:spcBef>
              <a:buNone/>
            </a:pPr>
            <a:endParaRPr lang="en-US" dirty="0"/>
          </a:p>
          <a:p>
            <a:pPr>
              <a:spcBef>
                <a:spcPts val="300"/>
              </a:spcBef>
            </a:pPr>
            <a:r>
              <a:rPr lang="en-US" b="1" dirty="0">
                <a:solidFill>
                  <a:srgbClr val="0000FF"/>
                </a:solidFill>
              </a:rPr>
              <a:t>Strength comes by admitting weakness</a:t>
            </a:r>
          </a:p>
          <a:p>
            <a:pPr lvl="1">
              <a:spcBef>
                <a:spcPts val="300"/>
              </a:spcBef>
            </a:pPr>
            <a:r>
              <a:rPr lang="en-US" b="1" u="sng" dirty="0">
                <a:solidFill>
                  <a:srgbClr val="0000FF"/>
                </a:solidFill>
              </a:rPr>
              <a:t>Rom 7:22-24 </a:t>
            </a:r>
            <a:r>
              <a:rPr lang="en-US" b="1" dirty="0">
                <a:solidFill>
                  <a:srgbClr val="0000FF"/>
                </a:solidFill>
              </a:rPr>
              <a:t>Paul’s war against the flesh</a:t>
            </a:r>
          </a:p>
          <a:p>
            <a:pPr lvl="1">
              <a:buNone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61838" cy="6858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lvl="0" algn="l"/>
            <a:r>
              <a:rPr lang="en-US" sz="3600" dirty="0">
                <a:solidFill>
                  <a:schemeClr val="bg1"/>
                </a:solidFill>
              </a:rPr>
              <a:t>Humility, Why It Matters: Forgiving &amp; Accepting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12161838" cy="6172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b="1" dirty="0">
                <a:solidFill>
                  <a:srgbClr val="0000FF"/>
                </a:solidFill>
              </a:rPr>
              <a:t>Brother Of Prodigal Son: </a:t>
            </a:r>
            <a:r>
              <a:rPr lang="en-US" b="1" u="sng" dirty="0"/>
              <a:t>Luke 15:21-32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It is one thing to forgive a sinner who’s sin was not against us, yet another when you feel cheated or wronged.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u="sng" dirty="0"/>
              <a:t>Matt 18:21-22</a:t>
            </a:r>
            <a:r>
              <a:rPr lang="en-US" dirty="0"/>
              <a:t>  “Lord, how often shall my brother sin against me, and I forgive him? Up to seven times?”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Too often, when we are in error we want forgiveness, yet when we are in the right we want justice. </a:t>
            </a:r>
          </a:p>
          <a:p>
            <a:pPr>
              <a:buNone/>
            </a:pP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61838" cy="6858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lvl="0" algn="l"/>
            <a:r>
              <a:rPr lang="en-US" sz="3600" dirty="0">
                <a:solidFill>
                  <a:schemeClr val="bg1"/>
                </a:solidFill>
              </a:rPr>
              <a:t>Victory Through Humility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12161838" cy="6172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000" b="1" dirty="0"/>
              <a:t>Humbled Savior, Now Victorious</a:t>
            </a:r>
          </a:p>
          <a:p>
            <a:pPr lvl="2"/>
            <a:r>
              <a:rPr lang="en-US" sz="3200" b="1" u="sng" dirty="0"/>
              <a:t>Phil 2:8-9</a:t>
            </a:r>
            <a:r>
              <a:rPr lang="en-US" sz="3200" dirty="0"/>
              <a:t>  </a:t>
            </a:r>
            <a:r>
              <a:rPr lang="en-US" sz="3200" baseline="30000" dirty="0"/>
              <a:t>8</a:t>
            </a:r>
            <a:r>
              <a:rPr lang="en-US" sz="3200" dirty="0"/>
              <a:t> He </a:t>
            </a:r>
            <a:r>
              <a:rPr lang="en-US" sz="3200" u="sng" dirty="0"/>
              <a:t>humbled Himself </a:t>
            </a:r>
            <a:r>
              <a:rPr lang="en-US" sz="3200" dirty="0"/>
              <a:t>and became obedient to </a:t>
            </a:r>
            <a:r>
              <a:rPr lang="en-US" sz="3200" i="1" dirty="0"/>
              <a:t>the point of</a:t>
            </a:r>
            <a:r>
              <a:rPr lang="en-US" sz="3200" dirty="0"/>
              <a:t> death, even the </a:t>
            </a:r>
            <a:r>
              <a:rPr lang="en-US" sz="3200" u="sng" dirty="0"/>
              <a:t>death of the cross</a:t>
            </a:r>
            <a:r>
              <a:rPr lang="en-US" sz="3200" dirty="0"/>
              <a:t>. </a:t>
            </a:r>
            <a:r>
              <a:rPr lang="en-US" sz="3200" baseline="30000" dirty="0"/>
              <a:t>9 </a:t>
            </a:r>
            <a:r>
              <a:rPr lang="en-US" sz="3200" dirty="0"/>
              <a:t>Therefore </a:t>
            </a:r>
            <a:r>
              <a:rPr lang="en-US" sz="3200" u="sng" dirty="0"/>
              <a:t>God also has highly exalted Him</a:t>
            </a:r>
            <a:r>
              <a:rPr lang="en-US" sz="3200" dirty="0"/>
              <a:t> and given Him the name which is above every name </a:t>
            </a:r>
          </a:p>
          <a:p>
            <a:pPr lvl="2">
              <a:buNone/>
            </a:pPr>
            <a:endParaRPr lang="en-US" sz="2600" dirty="0"/>
          </a:p>
          <a:p>
            <a:pPr lvl="0"/>
            <a:r>
              <a:rPr lang="en-US" sz="3000" b="1" dirty="0"/>
              <a:t>The Faithful, Humbled - Will Be Victorious</a:t>
            </a:r>
          </a:p>
          <a:p>
            <a:pPr lvl="2"/>
            <a:r>
              <a:rPr lang="en-US" sz="3200" b="1" u="sng" dirty="0"/>
              <a:t>Matt 19:29-30</a:t>
            </a:r>
            <a:r>
              <a:rPr lang="en-US" sz="3200" dirty="0"/>
              <a:t> </a:t>
            </a:r>
            <a:r>
              <a:rPr lang="en-US" sz="3200" baseline="30000" dirty="0"/>
              <a:t>29</a:t>
            </a:r>
            <a:r>
              <a:rPr lang="en-US" sz="3200" dirty="0"/>
              <a:t>And everyone who has left houses or brothers or sisters or father or mother or wife or children or lands, for My name’s sake, shall receive a hundredfold, and inherit eternal life. </a:t>
            </a:r>
            <a:r>
              <a:rPr lang="en-US" sz="3200" baseline="30000" dirty="0"/>
              <a:t>30</a:t>
            </a:r>
            <a:r>
              <a:rPr lang="en-US" sz="3200" dirty="0"/>
              <a:t>But many who are first will be last, and the last first.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519" y="304800"/>
            <a:ext cx="117348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chemeClr val="bg1"/>
                </a:solidFill>
              </a:rPr>
              <a:t>Our Motivation…</a:t>
            </a:r>
          </a:p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en-US" sz="4000" b="1" u="sng" dirty="0">
                <a:solidFill>
                  <a:schemeClr val="bg1"/>
                </a:solidFill>
              </a:rPr>
              <a:t>John 6:69</a:t>
            </a:r>
            <a:r>
              <a:rPr lang="en-US" sz="4000" dirty="0">
                <a:solidFill>
                  <a:schemeClr val="bg1"/>
                </a:solidFill>
              </a:rPr>
              <a:t> Also we have come to believe and know that You are the Christ, the Son of the living God.”</a:t>
            </a:r>
          </a:p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en-US" sz="4000" b="1" u="sng" dirty="0">
                <a:solidFill>
                  <a:schemeClr val="bg1"/>
                </a:solidFill>
              </a:rPr>
              <a:t>John 20:28</a:t>
            </a:r>
            <a:r>
              <a:rPr lang="en-US" sz="4000" dirty="0">
                <a:solidFill>
                  <a:schemeClr val="bg1"/>
                </a:solidFill>
              </a:rPr>
              <a:t> Thomas answered and said to Him, “My Lord and my God!”</a:t>
            </a:r>
          </a:p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en-US" sz="4800" i="1" dirty="0">
                <a:solidFill>
                  <a:schemeClr val="bg1"/>
                </a:solidFill>
              </a:rPr>
              <a:t>Jesus is King of Kings &amp; Lord of Lords </a:t>
            </a:r>
            <a:r>
              <a:rPr lang="en-US" sz="3200" i="1" dirty="0">
                <a:solidFill>
                  <a:schemeClr val="bg1"/>
                </a:solidFill>
              </a:rPr>
              <a:t>Rev 19:16 </a:t>
            </a:r>
            <a:endParaRPr lang="en-US" sz="4800" i="1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4176" y="2590800"/>
            <a:ext cx="6384965" cy="2133600"/>
          </a:xfrm>
        </p:spPr>
        <p:txBody>
          <a:bodyPr anchor="t">
            <a:norm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Franklin Gothic Medium" pitchFamily="34" charset="0"/>
              </a:rPr>
              <a:t>HUMILITY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4835" y="152401"/>
            <a:ext cx="10844306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US" sz="4800" dirty="0">
                <a:solidFill>
                  <a:srgbClr val="FFFF00"/>
                </a:solidFill>
              </a:rPr>
              <a:t>BECOMING CHRIST LIKE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MS Reference Sans Serif" pitchFamily="34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13487" y="5410200"/>
            <a:ext cx="10945654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j-ea"/>
                <a:cs typeface="+mj-cs"/>
              </a:rPr>
              <a:t>NOT MY WILL BUT</a:t>
            </a:r>
            <a:r>
              <a:rPr kumimoji="0" lang="en-US" sz="50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j-ea"/>
                <a:cs typeface="+mj-cs"/>
              </a:rPr>
              <a:t> YOURS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61838" cy="6858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lvl="0" algn="l"/>
            <a:r>
              <a:rPr lang="en-US" sz="3600" dirty="0">
                <a:solidFill>
                  <a:schemeClr val="bg1"/>
                </a:solidFill>
              </a:rPr>
              <a:t>Christ The Standard, Humility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12161838" cy="6172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rgbClr val="0000FF"/>
                </a:solidFill>
              </a:rPr>
              <a:t>Christians, Becoming Like Christ:</a:t>
            </a:r>
          </a:p>
          <a:p>
            <a:pPr lvl="2">
              <a:spcAft>
                <a:spcPts val="1200"/>
              </a:spcAft>
            </a:pPr>
            <a:r>
              <a:rPr lang="en-US" sz="3600" b="1" u="sng" dirty="0"/>
              <a:t>Eph 5:1-2</a:t>
            </a:r>
            <a:r>
              <a:rPr lang="en-US" sz="3600" dirty="0"/>
              <a:t> Imitators Of Christ</a:t>
            </a:r>
          </a:p>
          <a:p>
            <a:pPr lvl="2">
              <a:spcAft>
                <a:spcPts val="1200"/>
              </a:spcAft>
            </a:pPr>
            <a:r>
              <a:rPr lang="en-US" sz="3600" b="1" u="sng" dirty="0"/>
              <a:t>Rom 8:29</a:t>
            </a:r>
            <a:r>
              <a:rPr lang="en-US" sz="3600" dirty="0"/>
              <a:t> Conformed To Son</a:t>
            </a:r>
          </a:p>
          <a:p>
            <a:pPr lvl="2">
              <a:spcAft>
                <a:spcPts val="1200"/>
              </a:spcAft>
            </a:pPr>
            <a:r>
              <a:rPr lang="en-US" sz="3600" b="1" u="sng" dirty="0"/>
              <a:t>1 John 2:6</a:t>
            </a:r>
            <a:r>
              <a:rPr lang="en-US" sz="3600" dirty="0"/>
              <a:t> Walk as He Walked</a:t>
            </a:r>
          </a:p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rgbClr val="0000FF"/>
                </a:solidFill>
              </a:rPr>
              <a:t>Jesus, The Great Example:</a:t>
            </a:r>
          </a:p>
          <a:p>
            <a:pPr lvl="2">
              <a:spcAft>
                <a:spcPts val="1200"/>
              </a:spcAft>
            </a:pPr>
            <a:r>
              <a:rPr lang="en-US" sz="3600" dirty="0"/>
              <a:t> </a:t>
            </a:r>
            <a:r>
              <a:rPr lang="en-US" sz="3600" b="1" u="sng" dirty="0"/>
              <a:t>Phil 2:3-8</a:t>
            </a:r>
            <a:r>
              <a:rPr lang="en-US" sz="3600" dirty="0"/>
              <a:t> Let this mind be in you…humbled. </a:t>
            </a:r>
          </a:p>
          <a:p>
            <a:pPr lvl="1">
              <a:spcBef>
                <a:spcPts val="300"/>
              </a:spcBef>
            </a:pPr>
            <a:endParaRPr lang="en-US" sz="2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61838" cy="6858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lvl="0" algn="l"/>
            <a:r>
              <a:rPr lang="en-US" sz="3600" dirty="0">
                <a:solidFill>
                  <a:schemeClr val="bg1"/>
                </a:solidFill>
              </a:rPr>
              <a:t>Humility Understood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12161838" cy="6172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4000" dirty="0"/>
              <a:t>S</a:t>
            </a:r>
            <a:r>
              <a:rPr lang="en-US" sz="3400" dirty="0"/>
              <a:t>o what is biblical humility?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3400" b="1" dirty="0">
                <a:solidFill>
                  <a:srgbClr val="0000FF"/>
                </a:solidFill>
              </a:rPr>
              <a:t>Freedom from pride and arrogance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3400" dirty="0"/>
              <a:t>Lowliness of mind, a low estimate of one's self, self-abasement.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3400" b="1" dirty="0">
                <a:solidFill>
                  <a:srgbClr val="0000FF"/>
                </a:solidFill>
              </a:rPr>
              <a:t>An act of submission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3400" dirty="0"/>
              <a:t>Performing the will of another, even when will is contrary to your own.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3600" b="1" dirty="0"/>
              <a:t>Humility is more than condition of thought, it’s a walk of life.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3600" b="1" dirty="0">
                <a:solidFill>
                  <a:srgbClr val="0000FF"/>
                </a:solidFill>
              </a:rPr>
              <a:t>Similar to biblical faith, heart &amp; actionable – change to lifestyle.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61838" cy="6858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lvl="0" algn="l"/>
            <a:r>
              <a:rPr lang="en-US" sz="3600" dirty="0">
                <a:solidFill>
                  <a:schemeClr val="bg1"/>
                </a:solidFill>
              </a:rPr>
              <a:t>God Humbles Moses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12161838" cy="6172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True Humility, Heart &amp; Actions Required</a:t>
            </a:r>
          </a:p>
          <a:p>
            <a:pPr lvl="1"/>
            <a:r>
              <a:rPr lang="en-US" sz="3200" b="1" u="sng" dirty="0"/>
              <a:t>Ex 3:11</a:t>
            </a:r>
            <a:r>
              <a:rPr lang="en-US" sz="3200" dirty="0"/>
              <a:t> “Who </a:t>
            </a:r>
            <a:r>
              <a:rPr lang="en-US" sz="3200" i="1" dirty="0"/>
              <a:t>am</a:t>
            </a:r>
            <a:r>
              <a:rPr lang="en-US" sz="3200" dirty="0"/>
              <a:t> I that I should go to Pharaoh, and that I should bring the children of Israel out of Egypt?”</a:t>
            </a:r>
          </a:p>
          <a:p>
            <a:pPr lvl="2"/>
            <a:r>
              <a:rPr lang="en-US" sz="3200" b="1" i="1" dirty="0">
                <a:solidFill>
                  <a:srgbClr val="FF0000"/>
                </a:solidFill>
              </a:rPr>
              <a:t>Moses had lowliness of mind, yet is this humility?</a:t>
            </a:r>
          </a:p>
          <a:p>
            <a:pPr lvl="1"/>
            <a:r>
              <a:rPr lang="en-US" sz="3200" b="1" dirty="0"/>
              <a:t>Moses made excuses in vs. 3:11,13, 4:1,10. </a:t>
            </a:r>
          </a:p>
          <a:p>
            <a:pPr lvl="1">
              <a:buNone/>
            </a:pPr>
            <a:endParaRPr lang="en-US" sz="3200" b="1" dirty="0"/>
          </a:p>
          <a:p>
            <a:pPr lvl="1"/>
            <a:r>
              <a:rPr lang="en-US" sz="3200" b="1" dirty="0"/>
              <a:t>When did Moses show real humility? </a:t>
            </a:r>
          </a:p>
          <a:p>
            <a:pPr lvl="2"/>
            <a:r>
              <a:rPr lang="en-US" sz="3200" b="1" u="sng" dirty="0"/>
              <a:t>Ex 4:18</a:t>
            </a:r>
            <a:r>
              <a:rPr lang="en-US" sz="3200" dirty="0"/>
              <a:t> went and returned to </a:t>
            </a:r>
            <a:r>
              <a:rPr lang="en-US" sz="3200" dirty="0" err="1"/>
              <a:t>Jethro</a:t>
            </a:r>
            <a:r>
              <a:rPr lang="en-US" sz="3200" dirty="0"/>
              <a:t> his father-in-law, and said to him, “Please let me go and return to my brethren who </a:t>
            </a:r>
            <a:r>
              <a:rPr lang="en-US" sz="3200" i="1" dirty="0"/>
              <a:t>are</a:t>
            </a:r>
            <a:r>
              <a:rPr lang="en-US" sz="3200" dirty="0"/>
              <a:t> in Egypt, and see whether they are still alive.”</a:t>
            </a:r>
          </a:p>
          <a:p>
            <a:pPr lvl="1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61838" cy="6858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lvl="0" algn="l"/>
            <a:r>
              <a:rPr lang="en-US" sz="3600" dirty="0">
                <a:solidFill>
                  <a:schemeClr val="bg1"/>
                </a:solidFill>
              </a:rPr>
              <a:t>Christ – Humble Savior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12161838" cy="6172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b="1" dirty="0">
                <a:solidFill>
                  <a:srgbClr val="0000FF"/>
                </a:solidFill>
              </a:rPr>
              <a:t>Should a mature Christian find all of God's commands enjoyable?</a:t>
            </a:r>
          </a:p>
          <a:p>
            <a:pPr lvl="2">
              <a:spcBef>
                <a:spcPts val="300"/>
              </a:spcBef>
            </a:pPr>
            <a:r>
              <a:rPr lang="en-US" sz="3000" b="1" u="sng" dirty="0"/>
              <a:t>Matt 26:36-42</a:t>
            </a:r>
            <a:r>
              <a:rPr lang="en-US" sz="3000" dirty="0"/>
              <a:t> Jesus In The Garden</a:t>
            </a:r>
          </a:p>
          <a:p>
            <a:pPr>
              <a:spcBef>
                <a:spcPts val="300"/>
              </a:spcBef>
            </a:pPr>
            <a:endParaRPr lang="en-US" sz="3000" b="1" dirty="0">
              <a:solidFill>
                <a:srgbClr val="0000FF"/>
              </a:solidFill>
            </a:endParaRPr>
          </a:p>
          <a:p>
            <a:pPr>
              <a:spcBef>
                <a:spcPts val="300"/>
              </a:spcBef>
            </a:pPr>
            <a:r>
              <a:rPr lang="en-US" sz="3000" b="1" dirty="0">
                <a:solidFill>
                  <a:srgbClr val="0000FF"/>
                </a:solidFill>
              </a:rPr>
              <a:t>Doing/accepting God’s will, even when undesirable is the mark of a humble servant. </a:t>
            </a:r>
          </a:p>
          <a:p>
            <a:pPr>
              <a:spcBef>
                <a:spcPts val="300"/>
              </a:spcBef>
              <a:buNone/>
            </a:pPr>
            <a:endParaRPr lang="en-US" sz="3000" dirty="0">
              <a:solidFill>
                <a:srgbClr val="0000FF"/>
              </a:solidFill>
            </a:endParaRPr>
          </a:p>
          <a:p>
            <a:pPr lvl="1">
              <a:spcBef>
                <a:spcPts val="500"/>
              </a:spcBef>
            </a:pPr>
            <a:r>
              <a:rPr lang="en-US" sz="3000" b="1" dirty="0"/>
              <a:t>Eli accepts judgment/death of sons: </a:t>
            </a:r>
          </a:p>
          <a:p>
            <a:pPr lvl="2">
              <a:spcBef>
                <a:spcPts val="500"/>
              </a:spcBef>
            </a:pPr>
            <a:r>
              <a:rPr lang="en-US" sz="2800" b="1" u="sng" dirty="0"/>
              <a:t>1 Sam 3:18</a:t>
            </a:r>
            <a:r>
              <a:rPr lang="en-US" sz="2800" dirty="0"/>
              <a:t> “It </a:t>
            </a:r>
            <a:r>
              <a:rPr lang="en-US" sz="2800" i="1" dirty="0"/>
              <a:t>is</a:t>
            </a:r>
            <a:r>
              <a:rPr lang="en-US" sz="2800" dirty="0"/>
              <a:t> the </a:t>
            </a:r>
            <a:r>
              <a:rPr lang="en-US" sz="2800" cap="small" dirty="0"/>
              <a:t>Lord</a:t>
            </a:r>
            <a:r>
              <a:rPr lang="en-US" sz="2800" dirty="0"/>
              <a:t>. Let Him do what seems good to Him.”</a:t>
            </a:r>
          </a:p>
          <a:p>
            <a:pPr lvl="1">
              <a:spcBef>
                <a:spcPts val="500"/>
              </a:spcBef>
            </a:pPr>
            <a:r>
              <a:rPr lang="en-US" sz="3000" b="1" dirty="0"/>
              <a:t>Aaron son’s punished with death, Aaron hold's his peace: </a:t>
            </a:r>
          </a:p>
          <a:p>
            <a:pPr lvl="2">
              <a:spcBef>
                <a:spcPts val="500"/>
              </a:spcBef>
            </a:pPr>
            <a:r>
              <a:rPr lang="en-US" sz="2800" b="1" u="sng" dirty="0"/>
              <a:t>Lev 10:3</a:t>
            </a:r>
            <a:r>
              <a:rPr lang="en-US" sz="2800" dirty="0"/>
              <a:t>  “By those who come near Me I must be regarded as holy; And before all the people I must be glorified.’ ”So Aaron held his peace.</a:t>
            </a:r>
          </a:p>
          <a:p>
            <a:pPr lvl="1">
              <a:buNone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61838" cy="6858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lvl="0" algn="l"/>
            <a:r>
              <a:rPr lang="en-US" sz="3600" dirty="0">
                <a:solidFill>
                  <a:schemeClr val="bg1"/>
                </a:solidFill>
              </a:rPr>
              <a:t>King David - Pride &amp; Partial Servitude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12161838" cy="6172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Serving God - David's Way, </a:t>
            </a:r>
            <a:r>
              <a:rPr lang="en-US" b="1" u="sng" dirty="0">
                <a:solidFill>
                  <a:srgbClr val="0000FF"/>
                </a:solidFill>
              </a:rPr>
              <a:t>2 Sam 6:1-10</a:t>
            </a:r>
            <a:endParaRPr lang="en-US" b="1" dirty="0">
              <a:solidFill>
                <a:srgbClr val="0000FF"/>
              </a:solidFill>
            </a:endParaRPr>
          </a:p>
          <a:p>
            <a:pPr lvl="2"/>
            <a:r>
              <a:rPr lang="en-US" sz="2800" dirty="0"/>
              <a:t>(vs.8) "And David became angry because of the </a:t>
            </a:r>
            <a:r>
              <a:rPr lang="en-US" sz="2800" cap="small" dirty="0"/>
              <a:t>Lord</a:t>
            </a:r>
            <a:r>
              <a:rPr lang="en-US" sz="2800" dirty="0"/>
              <a:t>’s outbreak against </a:t>
            </a:r>
            <a:r>
              <a:rPr lang="en-US" sz="2800" dirty="0" err="1"/>
              <a:t>Uzzah</a:t>
            </a:r>
            <a:r>
              <a:rPr lang="en-US" sz="2800" dirty="0"/>
              <a:t>“</a:t>
            </a:r>
          </a:p>
          <a:p>
            <a:pPr lvl="2"/>
            <a:r>
              <a:rPr lang="en-US" sz="2800" dirty="0"/>
              <a:t>(vs.9) “How can the ark of the </a:t>
            </a:r>
            <a:r>
              <a:rPr lang="en-US" sz="2800" cap="small" dirty="0"/>
              <a:t>Lord</a:t>
            </a:r>
            <a:r>
              <a:rPr lang="en-US" sz="2800" dirty="0"/>
              <a:t> come to me?”</a:t>
            </a:r>
          </a:p>
          <a:p>
            <a:pPr lvl="2"/>
            <a:r>
              <a:rPr lang="en-US" sz="2800" b="1" u="sng" dirty="0"/>
              <a:t>Matt 6:24</a:t>
            </a:r>
            <a:r>
              <a:rPr lang="en-US" sz="2800" dirty="0"/>
              <a:t> “No one can serve two masters; for either he will hate the one and love the other, or else he will be loyal to the one and despise the other…”</a:t>
            </a:r>
          </a:p>
          <a:p>
            <a:r>
              <a:rPr lang="en-US" b="1" dirty="0">
                <a:solidFill>
                  <a:srgbClr val="0000FF"/>
                </a:solidFill>
              </a:rPr>
              <a:t>True humility/servitude, heart &amp; action </a:t>
            </a:r>
            <a:r>
              <a:rPr lang="en-US" b="1" u="sng" dirty="0">
                <a:solidFill>
                  <a:srgbClr val="0000FF"/>
                </a:solidFill>
              </a:rPr>
              <a:t>2 Sam 6:12-13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endParaRPr lang="en-US" sz="2800" dirty="0"/>
          </a:p>
          <a:p>
            <a:pPr lvl="2"/>
            <a:r>
              <a:rPr lang="en-US" sz="2800" b="1" u="sng" dirty="0"/>
              <a:t>Matt 7:21</a:t>
            </a:r>
            <a:r>
              <a:rPr lang="en-US" sz="2800" dirty="0"/>
              <a:t> “Not everyone who says to Me, ‘Lord, Lord,’ shall enter the kingdom of heaven, but he who does the will of My Father in heaven.</a:t>
            </a:r>
          </a:p>
          <a:p>
            <a:pPr lvl="2"/>
            <a:endParaRPr lang="en-US" sz="3200" dirty="0"/>
          </a:p>
          <a:p>
            <a:pPr lvl="1">
              <a:buNone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61838" cy="6858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lvl="0" algn="l"/>
            <a:r>
              <a:rPr lang="en-US" sz="3600" dirty="0">
                <a:solidFill>
                  <a:schemeClr val="bg1"/>
                </a:solidFill>
              </a:rPr>
              <a:t>Apostles – Called To Servitude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12161838" cy="6172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n-US" sz="3300" b="1" u="sng" dirty="0">
                <a:solidFill>
                  <a:srgbClr val="0000FF"/>
                </a:solidFill>
              </a:rPr>
              <a:t>Matt 20:20-28</a:t>
            </a:r>
            <a:r>
              <a:rPr lang="en-US" sz="3300" dirty="0">
                <a:solidFill>
                  <a:srgbClr val="0000FF"/>
                </a:solidFill>
              </a:rPr>
              <a:t>  </a:t>
            </a:r>
            <a:r>
              <a:rPr lang="en-US" sz="3300" b="1" dirty="0">
                <a:solidFill>
                  <a:srgbClr val="0000FF"/>
                </a:solidFill>
              </a:rPr>
              <a:t>I shall be greater than you, servant of self</a:t>
            </a:r>
          </a:p>
          <a:p>
            <a:pPr>
              <a:spcBef>
                <a:spcPts val="400"/>
              </a:spcBef>
              <a:buNone/>
            </a:pPr>
            <a:endParaRPr lang="en-US" sz="3300" b="1" u="sng" dirty="0">
              <a:solidFill>
                <a:srgbClr val="0000FF"/>
              </a:solidFill>
            </a:endParaRPr>
          </a:p>
          <a:p>
            <a:pPr>
              <a:spcBef>
                <a:spcPts val="400"/>
              </a:spcBef>
              <a:buNone/>
            </a:pPr>
            <a:endParaRPr lang="en-US" sz="3300" b="1" u="sng" dirty="0">
              <a:solidFill>
                <a:srgbClr val="0000FF"/>
              </a:solidFill>
            </a:endParaRPr>
          </a:p>
          <a:p>
            <a:pPr>
              <a:spcBef>
                <a:spcPts val="400"/>
              </a:spcBef>
            </a:pPr>
            <a:r>
              <a:rPr lang="en-US" sz="3300" b="1" u="sng" dirty="0">
                <a:solidFill>
                  <a:srgbClr val="0000FF"/>
                </a:solidFill>
              </a:rPr>
              <a:t>John 13:1,12-17</a:t>
            </a:r>
            <a:r>
              <a:rPr lang="en-US" sz="3300" b="1" dirty="0">
                <a:solidFill>
                  <a:srgbClr val="0000FF"/>
                </a:solidFill>
              </a:rPr>
              <a:t> Prepared For Servitude</a:t>
            </a:r>
            <a:endParaRPr lang="en-US" sz="3300" dirty="0">
              <a:solidFill>
                <a:srgbClr val="0000FF"/>
              </a:solidFill>
            </a:endParaRPr>
          </a:p>
          <a:p>
            <a:pPr>
              <a:spcBef>
                <a:spcPts val="400"/>
              </a:spcBef>
            </a:pPr>
            <a:endParaRPr lang="en-US" sz="3700" b="1" dirty="0">
              <a:solidFill>
                <a:srgbClr val="0000FF"/>
              </a:solidFill>
            </a:endParaRPr>
          </a:p>
          <a:p>
            <a:pPr>
              <a:spcBef>
                <a:spcPts val="400"/>
              </a:spcBef>
              <a:buNone/>
            </a:pPr>
            <a:endParaRPr lang="en-US" sz="3700" b="1" dirty="0">
              <a:solidFill>
                <a:srgbClr val="0000FF"/>
              </a:solidFill>
            </a:endParaRPr>
          </a:p>
          <a:p>
            <a:pPr>
              <a:spcBef>
                <a:spcPts val="400"/>
              </a:spcBef>
            </a:pPr>
            <a:r>
              <a:rPr lang="en-US" sz="3700" b="1" dirty="0">
                <a:solidFill>
                  <a:srgbClr val="0000FF"/>
                </a:solidFill>
              </a:rPr>
              <a:t>Servant of God but, also servant of neighbor – abased servitude.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7459</TotalTime>
  <Words>509</Words>
  <Application>Microsoft Office PowerPoint</Application>
  <PresentationFormat>Custom</PresentationFormat>
  <Paragraphs>103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Franklin Gothic Medium</vt:lpstr>
      <vt:lpstr>MS Reference Sans Serif</vt:lpstr>
      <vt:lpstr>Office Theme</vt:lpstr>
      <vt:lpstr>PowerPoint Presentation</vt:lpstr>
      <vt:lpstr>PowerPoint Presentation</vt:lpstr>
      <vt:lpstr>HUMILITY</vt:lpstr>
      <vt:lpstr>Christ The Standard, Humility </vt:lpstr>
      <vt:lpstr>Humility Understood </vt:lpstr>
      <vt:lpstr>God Humbles Moses</vt:lpstr>
      <vt:lpstr>Christ – Humble Savior</vt:lpstr>
      <vt:lpstr>King David - Pride &amp; Partial Servitude</vt:lpstr>
      <vt:lpstr>Apostles – Called To Servitude</vt:lpstr>
      <vt:lpstr>Humility: Lost &amp; Found</vt:lpstr>
      <vt:lpstr>Humility, Why It Matters: Sacrifice For Others</vt:lpstr>
      <vt:lpstr>Humility, Why It Matters: Enduring Temptation, Avoiding Sin</vt:lpstr>
      <vt:lpstr>Humility, Why It Matters: Forgiving &amp; Accepting</vt:lpstr>
      <vt:lpstr>Victory Through Humility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Ryan</dc:creator>
  <cp:lastModifiedBy>Kenoshachurch</cp:lastModifiedBy>
  <cp:revision>310</cp:revision>
  <dcterms:created xsi:type="dcterms:W3CDTF">2017-11-12T01:47:09Z</dcterms:created>
  <dcterms:modified xsi:type="dcterms:W3CDTF">2020-03-02T01:20:33Z</dcterms:modified>
</cp:coreProperties>
</file>