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88825" cy="6858000"/>
  <p:notesSz cx="6858000" cy="9144000"/>
  <p:defaultTextStyle>
    <a:defPPr>
      <a:defRPr lang="en-US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5" d="100"/>
          <a:sy n="65" d="100"/>
        </p:scale>
        <p:origin x="72" y="28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42815B-0788-4C98-B359-A5FFF56176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018E2-75A8-4E04-A3FC-F6C7B9A861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324DB4-3BCF-405B-A2BD-3D07DA4CFBE3}" type="datetimeFigureOut">
              <a:rPr lang="en-US"/>
              <a:pPr>
                <a:defRPr/>
              </a:pPr>
              <a:t>8/12/2018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985E2-F1C9-4307-8D90-755425A6BA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8479C-8279-4CB4-9543-E926B84F26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B0E4A6-E067-49FB-AB83-F53B68D463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0DDF1F-DA2E-4E64-AF4D-F071837AF1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95F6A-C4C9-404C-BB97-3B6529CB3D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2A5E77-7979-49D8-98DE-DC099390295A}" type="datetimeFigureOut">
              <a:rPr lang="en-US"/>
              <a:pPr>
                <a:defRPr/>
              </a:pPr>
              <a:t>8/12/2018</a:t>
            </a:fld>
            <a:endParaRPr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D0822F-DDCC-41BC-BD57-825CFE179F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04FDF2-17D4-4E81-B979-3989F5DB8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A6F82-8511-4B9E-B6DE-357AE7E9BD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2F5C6-B4EB-4994-94D2-3F0712867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72FB2E-313F-49B6-902E-0076C23D128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714B8C6-1D2A-432E-9A07-0A50E0ACD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A5B1DBC-0DB5-4074-84D4-B76D97E77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7F571BE3-EC16-441F-9D88-3476BCDC6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E3F62260-87DD-41A3-BF1F-0EE3FF325971}" type="slidenum">
              <a:rPr lang="en-US" altLang="en-US" sz="1200" smtClean="0"/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/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5FF1390E-4269-4CCE-96C7-0273631B3E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55285-1F00-46D6-BC45-C5E557284C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8F68-1174-4092-946E-D5E4BB0EA9FF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4D926B6-334D-404A-995C-178B9A2E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AAB5-8440-4D12-810E-D7F3ADEA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0662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904093-B2AD-4A91-9155-82E38E01D340}"/>
              </a:ext>
            </a:extLst>
          </p:cNvPr>
          <p:cNvSpPr/>
          <p:nvPr/>
        </p:nvSpPr>
        <p:spPr>
          <a:xfrm>
            <a:off x="0" y="-1588"/>
            <a:ext cx="7618413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FA7C7-5440-411D-934E-43A08D7A3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4094DC3-046B-4430-888C-60AC996B10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1E8B-045E-4278-89A2-550F7F066F8E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026564E-C66E-4008-82DB-32583852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7CA-C90D-439D-884C-CFF037B64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050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635A4C-08AC-4199-95AC-97FB55AE97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284B79-CB88-4DC1-B762-297D12ABC26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E5B6-305F-441B-A657-14B899856960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1F62D-C5EF-46DF-BAFE-3B805642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E4D4-3ECB-42E5-A5D2-8BAF618C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8431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DA4828-B690-41AF-862A-37C2BC199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6C2D57-DD8F-4148-AD4A-C16101C8A5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4535C-3630-44FB-B381-1CD386D8592E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C38C-1BFD-4170-8238-ECEC92E3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9D50D-5353-45F4-8D39-775F38B36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1047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91F3300-A2EA-47EA-B12C-91594E3521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4BE573-7506-4ED6-83CD-C5375D5860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A22E-44FA-427A-9458-809FFCD35397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CAD88-F479-4A38-B40C-33532D1D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9B238-D048-4970-88FE-208A520F6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056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CD5782-709A-4869-890F-ACBAAAAD90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E46234-1E89-43C0-AA6F-A072194E8B1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00290-D230-4FDA-8A38-C800243FBAE3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02BF8-0ED5-44F5-9034-B4D89C32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EF6F-D8AD-472F-B541-CF0EA7A61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3386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6DA53-BD48-42D3-AFA1-5792068C21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CD2C219-4B8A-4EBA-A09E-49078EEBFEC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0B9D-8BB0-4647-8AF4-4C0CE8EE561A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3CC668-9A50-44D1-9999-9D41DE39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902D-32ED-465D-972C-C2C9907E8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7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417EC9C-851F-4801-BE52-414076B0E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DC9D90-A1FE-4160-9297-41661F6D60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7F00-0CAA-4EF9-9E92-AE7C3D7943F7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E83513-77F8-4F88-B54E-2F48FECE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E83D-E2FA-46EB-9806-0239A7DC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00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9BE190-4163-4593-8950-7BA38EC617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42FC9-EFBA-4439-878A-14E46C6F0A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7AE1-6F30-4794-9A95-FFF43F62D72A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9F66FD-E34A-4AC8-97E0-CC4CBAD7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F10A-BBE8-4FC4-8ADB-7857F263D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9333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6D0E74F-FF2B-459D-9045-D47EB69709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F72E05-3C9E-4F75-BEB4-C3DED2EF9EA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7C1F3-F726-405D-9A11-092D40373CFD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7C56729-44D1-4B45-B29E-C66CD529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D4CE-30B4-4C1F-939B-BB31093A5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4293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41D560-CA32-49E6-9839-9C21BA117D0D}"/>
              </a:ext>
            </a:extLst>
          </p:cNvPr>
          <p:cNvSpPr/>
          <p:nvPr/>
        </p:nvSpPr>
        <p:spPr>
          <a:xfrm>
            <a:off x="0" y="-1588"/>
            <a:ext cx="7618413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CF487-D3A5-4C65-AFD9-3D49D282D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814093A-86B2-496B-AADA-638975D939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155E-98EA-44B1-A0B0-3FDF39EB2B6E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DE2AAE9-A544-483E-8AA3-3616CC98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E789-D573-4DE5-878C-ACDD7CA48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496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283393-41E8-4C97-B75E-405318D86F5B}"/>
              </a:ext>
            </a:extLst>
          </p:cNvPr>
          <p:cNvSpPr/>
          <p:nvPr/>
        </p:nvSpPr>
        <p:spPr>
          <a:xfrm>
            <a:off x="0" y="-1588"/>
            <a:ext cx="6092825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9BC21-FAFE-4B86-AE2A-DC0265FB8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790CC77-13EC-48BB-AEF8-4E41B664C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FF1C-A7FE-4264-ACB9-CB0DEC9338B5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B0A06B3-01EE-4B8D-8247-8F8F638C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91D-12DE-47E1-B9AC-9F010449F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9745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3C9C8-06E7-40D8-9FF9-752C8F19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2600"/>
            <a:ext cx="10360025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10CB18A-7823-4394-91D5-00677FA6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03400"/>
            <a:ext cx="103600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A0BF3-1C97-4CA1-A14E-7ED95FDFE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375400"/>
            <a:ext cx="7415213" cy="195263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8248D-7B0F-4C30-A7A4-E194ADC2D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36013" y="6375400"/>
            <a:ext cx="1420812" cy="195263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F32A216-E2F8-48FC-AA11-CD79BC865EB9}" type="datetimeFigureOut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FE44D-CE8C-4A76-9E61-BBA0381F7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40988" y="6375400"/>
            <a:ext cx="833437" cy="195263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7342699-C0DB-4BC9-98D7-1739C486F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7" r:id="rId8"/>
    <p:sldLayoutId id="2147483778" r:id="rId9"/>
    <p:sldLayoutId id="2147483779" r:id="rId10"/>
    <p:sldLayoutId id="2147483774" r:id="rId11"/>
    <p:sldLayoutId id="2147483775" r:id="rId12"/>
  </p:sldLayoutIdLst>
  <p:transition spd="med">
    <p:fade/>
  </p:transition>
  <p:txStyles>
    <p:titleStyle>
      <a:lvl1pPr algn="l" defTabSz="12176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12176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12176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12176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marL="457200" algn="l" defTabSz="1217613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6pPr>
      <a:lvl7pPr marL="914400" algn="l" defTabSz="1217613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7pPr>
      <a:lvl8pPr marL="1371600" algn="l" defTabSz="1217613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8pPr>
      <a:lvl9pPr marL="1828800" algn="l" defTabSz="1217613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73050" indent="-273050" algn="l" defTabSz="12176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90000"/>
        <a:buFont typeface="Cambria" panose="02040503050406030204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73050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73050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Cambria" panose="02040503050406030204" pitchFamily="18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73050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784A-5C9A-4D35-8D26-335D4F2A0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12" y="762000"/>
            <a:ext cx="10210801" cy="2147888"/>
          </a:xfrm>
        </p:spPr>
        <p:txBody>
          <a:bodyPr>
            <a:noAutofit/>
          </a:bodyPr>
          <a:lstStyle/>
          <a:p>
            <a:pPr defTabSz="1218987" eaLnBrk="1" fontAlgn="auto" hangingPunct="1">
              <a:spcAft>
                <a:spcPts val="0"/>
              </a:spcAft>
              <a:defRPr/>
            </a:pPr>
            <a:r>
              <a:rPr lang="en-US" sz="8800" dirty="0"/>
              <a:t>A wake-up call!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304AEB6C-9801-4237-8CC1-2B0AA3829C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68438" y="4064000"/>
            <a:ext cx="9220200" cy="1016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 dirty="0"/>
              <a:t>Mark 13:32-37      Colossians 1:9-12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F85658E-CB3A-4401-960B-FD0F703E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228600"/>
            <a:ext cx="11350625" cy="914400"/>
          </a:xfrm>
        </p:spPr>
        <p:txBody>
          <a:bodyPr>
            <a:normAutofit/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en-US" sz="6000" b="1" dirty="0"/>
              <a:t>A wake-up Call!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187FC9D-E49C-4D58-8F51-1605586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7" y="1752600"/>
            <a:ext cx="10817226" cy="4495800"/>
          </a:xfrm>
        </p:spPr>
        <p:txBody>
          <a:bodyPr rtlCol="0">
            <a:normAutofit/>
          </a:bodyPr>
          <a:lstStyle/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We are ignorant of the </a:t>
            </a:r>
            <a:r>
              <a:rPr lang="en-US" sz="4000" b="1" u="sng" dirty="0"/>
              <a:t>TIMING OF CHRIST’S RETURN</a:t>
            </a:r>
            <a:r>
              <a:rPr lang="en-US" sz="4000" dirty="0"/>
              <a:t>     </a:t>
            </a:r>
          </a:p>
          <a:p>
            <a:pPr lvl="2" defTabSz="1218987" eaLnBrk="1" fontAlgn="auto" hangingPunct="1">
              <a:spcAft>
                <a:spcPts val="0"/>
              </a:spcAft>
              <a:defRPr/>
            </a:pPr>
            <a:r>
              <a:rPr lang="en-US" sz="2400" dirty="0"/>
              <a:t>  Mark 13:32</a:t>
            </a:r>
            <a:endParaRPr lang="en-US" sz="2400" u="sng" dirty="0"/>
          </a:p>
          <a:p>
            <a:pPr marL="0" indent="0" defTabSz="1218987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dirty="0"/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n-US" sz="4000" dirty="0"/>
              <a:t>Our ignorance as to timing, provides </a:t>
            </a:r>
            <a:r>
              <a:rPr lang="en-US" sz="4000" b="1" u="sng" dirty="0"/>
              <a:t>NO EXCUSE FOR BEING UNPREPARED</a:t>
            </a:r>
            <a:r>
              <a:rPr lang="en-US" sz="4000" dirty="0"/>
              <a:t>.</a:t>
            </a:r>
            <a:r>
              <a:rPr lang="en-US" dirty="0"/>
              <a:t> </a:t>
            </a:r>
          </a:p>
          <a:p>
            <a:pPr lvl="2" defTabSz="1218987" eaLnBrk="1" fontAlgn="auto" hangingPunct="1">
              <a:spcAft>
                <a:spcPts val="0"/>
              </a:spcAft>
              <a:defRPr/>
            </a:pPr>
            <a:r>
              <a:rPr lang="en-US" dirty="0"/>
              <a:t>   Matthew 25:1-13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F85658E-CB3A-4401-960B-FD0F703E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228600"/>
            <a:ext cx="11350625" cy="914400"/>
          </a:xfrm>
        </p:spPr>
        <p:txBody>
          <a:bodyPr>
            <a:normAutofit/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en-US" sz="6000" b="1" dirty="0"/>
              <a:t>A wake-up Call!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187FC9D-E49C-4D58-8F51-1605586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7" y="1752600"/>
            <a:ext cx="11122025" cy="4495800"/>
          </a:xfrm>
        </p:spPr>
        <p:txBody>
          <a:bodyPr rtlCol="0">
            <a:normAutofit/>
          </a:bodyPr>
          <a:lstStyle/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sz="4000" dirty="0"/>
              <a:t>Ignorance, far from being an excuse,       is to be an </a:t>
            </a:r>
            <a:r>
              <a:rPr lang="en-US" sz="4000" b="1" u="sng" dirty="0"/>
              <a:t>INCENTIVE TO FAITHFULNESS</a:t>
            </a:r>
            <a:r>
              <a:rPr lang="en-US" sz="4000" dirty="0"/>
              <a:t>.</a:t>
            </a:r>
          </a:p>
          <a:p>
            <a:pPr lvl="2" defTabSz="1218987" eaLnBrk="1" fontAlgn="auto" hangingPunct="1">
              <a:spcAft>
                <a:spcPts val="0"/>
              </a:spcAft>
              <a:defRPr/>
            </a:pPr>
            <a:r>
              <a:rPr lang="en-US" sz="2400" dirty="0"/>
              <a:t>  Mark 13:34</a:t>
            </a:r>
            <a:endParaRPr lang="en-US" sz="2400" u="sng" dirty="0"/>
          </a:p>
          <a:p>
            <a:pPr marL="0" indent="0" defTabSz="1218987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dirty="0"/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en-US" sz="4000" dirty="0"/>
              <a:t>Although we are ignorant of the </a:t>
            </a:r>
            <a:r>
              <a:rPr lang="en-US" sz="4000" b="1" u="sng" dirty="0"/>
              <a:t>PROXIMITY</a:t>
            </a:r>
            <a:r>
              <a:rPr lang="en-US" sz="4000" dirty="0"/>
              <a:t> of the event, we are not ignorant of the </a:t>
            </a:r>
            <a:r>
              <a:rPr lang="en-US" sz="4000" b="1" u="sng" dirty="0"/>
              <a:t>CERTAINTY</a:t>
            </a:r>
            <a:r>
              <a:rPr lang="en-US" sz="4000" dirty="0"/>
              <a:t> of the event.</a:t>
            </a:r>
            <a:r>
              <a:rPr lang="en-US" dirty="0"/>
              <a:t> </a:t>
            </a:r>
          </a:p>
          <a:p>
            <a:pPr lvl="2" defTabSz="1218987" eaLnBrk="1" fontAlgn="auto" hangingPunct="1">
              <a:spcAft>
                <a:spcPts val="0"/>
              </a:spcAft>
              <a:defRPr/>
            </a:pPr>
            <a:r>
              <a:rPr lang="en-US" dirty="0"/>
              <a:t>   Mark 13:37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792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F85658E-CB3A-4401-960B-FD0F703E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461" y="228600"/>
            <a:ext cx="11350625" cy="914400"/>
          </a:xfrm>
        </p:spPr>
        <p:txBody>
          <a:bodyPr>
            <a:noAutofit/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en-US" sz="6000" b="1" dirty="0"/>
              <a:t>being pleasing to god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187FC9D-E49C-4D58-8F51-1605586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1600200"/>
            <a:ext cx="11085512" cy="4724400"/>
          </a:xfrm>
        </p:spPr>
        <p:txBody>
          <a:bodyPr rtlCol="0">
            <a:normAutofit/>
          </a:bodyPr>
          <a:lstStyle/>
          <a:p>
            <a:pPr marL="0" indent="0" defTabSz="1218987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So, </a:t>
            </a:r>
            <a:r>
              <a:rPr lang="en-US" sz="3600" u="sng" dirty="0"/>
              <a:t>HOW</a:t>
            </a:r>
            <a:r>
              <a:rPr lang="en-US" sz="3600" dirty="0"/>
              <a:t> are we to be ready for His return?</a:t>
            </a:r>
          </a:p>
          <a:p>
            <a:pPr marL="0" indent="0" defTabSz="1218987" eaLnBrk="1" fontAlgn="auto" hangingPunct="1">
              <a:spcAft>
                <a:spcPts val="0"/>
              </a:spcAft>
              <a:buNone/>
              <a:defRPr/>
            </a:pPr>
            <a:endParaRPr lang="en-US" sz="3600" dirty="0"/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b="1" dirty="0"/>
              <a:t>Fruitful Living.   </a:t>
            </a:r>
            <a:r>
              <a:rPr lang="en-US" sz="3200" b="1" dirty="0"/>
              <a:t>Col. 1:10</a:t>
            </a:r>
            <a:endParaRPr lang="en-US" sz="4000" b="1" dirty="0"/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b="1" dirty="0"/>
              <a:t>Knowledgeable Living.   </a:t>
            </a:r>
            <a:r>
              <a:rPr lang="en-US" sz="3200" b="1" dirty="0"/>
              <a:t>Col. 1:9</a:t>
            </a:r>
            <a:endParaRPr lang="en-US" sz="4000" b="1" dirty="0"/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b="1" dirty="0"/>
              <a:t>Powerful Living.      </a:t>
            </a:r>
            <a:r>
              <a:rPr lang="en-US" sz="3200" b="1" dirty="0"/>
              <a:t>Col. 1:11</a:t>
            </a:r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b="1" dirty="0"/>
              <a:t>Thankful Living.      </a:t>
            </a:r>
            <a:r>
              <a:rPr lang="en-US" sz="3200" b="1" dirty="0"/>
              <a:t>Col. 1:12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77800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F85658E-CB3A-4401-960B-FD0F703E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523875"/>
            <a:ext cx="11350625" cy="914400"/>
          </a:xfrm>
        </p:spPr>
        <p:txBody>
          <a:bodyPr>
            <a:noAutofit/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Three significant points in being ready for Christ’s return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187FC9D-E49C-4D58-8F51-1605586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28800"/>
            <a:ext cx="11085512" cy="4724400"/>
          </a:xfrm>
        </p:spPr>
        <p:txBody>
          <a:bodyPr rtlCol="0">
            <a:normAutofit/>
          </a:bodyPr>
          <a:lstStyle/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b="1" dirty="0"/>
              <a:t>A </a:t>
            </a:r>
            <a:r>
              <a:rPr lang="en-US" sz="3600" b="1" u="sng" dirty="0"/>
              <a:t>PITFALL</a:t>
            </a:r>
            <a:r>
              <a:rPr lang="en-US" sz="3600" b="1" dirty="0"/>
              <a:t> to avoid:</a:t>
            </a:r>
          </a:p>
          <a:p>
            <a:pPr lvl="3" defTabSz="1218987" eaLnBrk="1" fontAlgn="auto" hangingPunct="1">
              <a:spcAft>
                <a:spcPts val="0"/>
              </a:spcAft>
              <a:defRPr/>
            </a:pPr>
            <a:r>
              <a:rPr lang="en-US" sz="2600" dirty="0"/>
              <a:t>Seeking to please man rather than God.</a:t>
            </a:r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b="1" dirty="0"/>
              <a:t>A </a:t>
            </a:r>
            <a:r>
              <a:rPr lang="en-US" sz="3600" b="1" u="sng" dirty="0"/>
              <a:t>PERSPECTIVE</a:t>
            </a:r>
            <a:r>
              <a:rPr lang="en-US" sz="3600" b="1" dirty="0"/>
              <a:t> to adopt:</a:t>
            </a:r>
          </a:p>
          <a:p>
            <a:pPr lvl="3" defTabSz="1218987" eaLnBrk="1" fontAlgn="auto" hangingPunct="1">
              <a:spcAft>
                <a:spcPts val="0"/>
              </a:spcAft>
              <a:defRPr/>
            </a:pPr>
            <a:r>
              <a:rPr lang="en-US" sz="2600" dirty="0"/>
              <a:t>I will put God </a:t>
            </a:r>
            <a:r>
              <a:rPr lang="en-US" sz="2600" u="sng" dirty="0"/>
              <a:t>first</a:t>
            </a:r>
            <a:r>
              <a:rPr lang="en-US" sz="2600" dirty="0"/>
              <a:t> in my life, to do </a:t>
            </a:r>
            <a:r>
              <a:rPr lang="en-US" sz="2600" u="sng" dirty="0"/>
              <a:t>whatever</a:t>
            </a:r>
            <a:r>
              <a:rPr lang="en-US" sz="2600" dirty="0"/>
              <a:t> pleases Him.</a:t>
            </a:r>
          </a:p>
          <a:p>
            <a:pPr marL="742950" indent="-742950" defTabSz="1218987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b="1" dirty="0"/>
              <a:t>A </a:t>
            </a:r>
            <a:r>
              <a:rPr lang="en-US" sz="3600" b="1" u="sng" dirty="0"/>
              <a:t>PLACE</a:t>
            </a:r>
            <a:r>
              <a:rPr lang="en-US" sz="3600" b="1" dirty="0"/>
              <a:t> to apply it:</a:t>
            </a:r>
          </a:p>
          <a:p>
            <a:pPr lvl="3" defTabSz="1218987" eaLnBrk="1" fontAlgn="auto" hangingPunct="1">
              <a:spcAft>
                <a:spcPts val="0"/>
              </a:spcAft>
              <a:defRPr/>
            </a:pPr>
            <a:r>
              <a:rPr lang="en-US" sz="2600" dirty="0"/>
              <a:t>Where should we apply this principle?  </a:t>
            </a:r>
            <a:r>
              <a:rPr lang="en-US" sz="2600" b="1" u="sng" dirty="0"/>
              <a:t>EVERYWHERE</a:t>
            </a:r>
            <a:endParaRPr lang="en-US" sz="2600" dirty="0"/>
          </a:p>
          <a:p>
            <a:pPr lvl="3" defTabSz="1218987" eaLnBrk="1" fontAlgn="auto" hangingPunct="1">
              <a:spcAft>
                <a:spcPts val="0"/>
              </a:spcAft>
              <a:defRPr/>
            </a:pPr>
            <a:r>
              <a:rPr lang="en-US" sz="2600" dirty="0"/>
              <a:t>With whom?     </a:t>
            </a:r>
            <a:r>
              <a:rPr lang="en-US" sz="2600" b="1" u="sng" dirty="0"/>
              <a:t>EVERYONE</a:t>
            </a:r>
            <a:endParaRPr lang="en-US" sz="2600" dirty="0"/>
          </a:p>
          <a:p>
            <a:pPr lvl="3" defTabSz="1218987" eaLnBrk="1" fontAlgn="auto" hangingPunct="1">
              <a:spcAft>
                <a:spcPts val="0"/>
              </a:spcAft>
              <a:defRPr/>
            </a:pPr>
            <a:r>
              <a:rPr lang="en-US" sz="2600" dirty="0"/>
              <a:t>To what?       To </a:t>
            </a:r>
            <a:r>
              <a:rPr lang="en-US" sz="2600" b="1" u="sng" dirty="0"/>
              <a:t>WHATEVER</a:t>
            </a:r>
            <a:r>
              <a:rPr lang="en-US" sz="2600" dirty="0"/>
              <a:t> you do.</a:t>
            </a:r>
          </a:p>
        </p:txBody>
      </p:sp>
    </p:spTree>
    <p:extLst>
      <p:ext uri="{BB962C8B-B14F-4D97-AF65-F5344CB8AC3E}">
        <p14:creationId xmlns:p14="http://schemas.microsoft.com/office/powerpoint/2010/main" val="5225264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202</TotalTime>
  <Words>197</Words>
  <Application>Microsoft Office PowerPoint</Application>
  <PresentationFormat>Custom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Century Gothic</vt:lpstr>
      <vt:lpstr>Crimson landscape design template</vt:lpstr>
      <vt:lpstr>A wake-up call!</vt:lpstr>
      <vt:lpstr>A wake-up Call!</vt:lpstr>
      <vt:lpstr>A wake-up Call!</vt:lpstr>
      <vt:lpstr>being pleasing to god</vt:lpstr>
      <vt:lpstr>Three significant points in being ready for Christ’s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clothed in indifference</dc:title>
  <dc:creator>Randy Murphey</dc:creator>
  <cp:lastModifiedBy>Kenoshachurch</cp:lastModifiedBy>
  <cp:revision>46</cp:revision>
  <dcterms:created xsi:type="dcterms:W3CDTF">2018-06-16T14:17:40Z</dcterms:created>
  <dcterms:modified xsi:type="dcterms:W3CDTF">2018-08-13T00:13:23Z</dcterms:modified>
</cp:coreProperties>
</file>