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2"/>
  </p:notesMasterIdLst>
  <p:sldIdLst>
    <p:sldId id="256" r:id="rId2"/>
    <p:sldId id="259" r:id="rId3"/>
    <p:sldId id="258" r:id="rId4"/>
    <p:sldId id="274" r:id="rId5"/>
    <p:sldId id="260" r:id="rId6"/>
    <p:sldId id="271" r:id="rId7"/>
    <p:sldId id="257" r:id="rId8"/>
    <p:sldId id="275" r:id="rId9"/>
    <p:sldId id="265" r:id="rId10"/>
    <p:sldId id="263" r:id="rId11"/>
    <p:sldId id="264" r:id="rId12"/>
    <p:sldId id="266" r:id="rId13"/>
    <p:sldId id="267" r:id="rId14"/>
    <p:sldId id="290" r:id="rId15"/>
    <p:sldId id="273" r:id="rId16"/>
    <p:sldId id="269" r:id="rId17"/>
    <p:sldId id="284" r:id="rId18"/>
    <p:sldId id="285" r:id="rId19"/>
    <p:sldId id="286" r:id="rId20"/>
    <p:sldId id="287" r:id="rId21"/>
    <p:sldId id="288" r:id="rId22"/>
    <p:sldId id="277" r:id="rId23"/>
    <p:sldId id="278" r:id="rId24"/>
    <p:sldId id="279" r:id="rId25"/>
    <p:sldId id="270" r:id="rId26"/>
    <p:sldId id="280" r:id="rId27"/>
    <p:sldId id="281" r:id="rId28"/>
    <p:sldId id="289" r:id="rId29"/>
    <p:sldId id="283" r:id="rId30"/>
    <p:sldId id="282" r:id="rId31"/>
  </p:sldIdLst>
  <p:sldSz cx="9144000" cy="6858000" type="screen4x3"/>
  <p:notesSz cx="6858000" cy="9144000"/>
  <p:embeddedFontLst>
    <p:embeddedFont>
      <p:font typeface="Wingdings 3" panose="05040102010807070707" pitchFamily="18" charset="2"/>
      <p:regular r:id="rId33"/>
    </p:embeddedFont>
    <p:embeddedFont>
      <p:font typeface="Corbel" panose="020B0503020204020204" pitchFamily="3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Wingdings 2" panose="05020102010507070707" pitchFamily="18" charset="2"/>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286" autoAdjust="0"/>
  </p:normalViewPr>
  <p:slideViewPr>
    <p:cSldViewPr>
      <p:cViewPr varScale="1">
        <p:scale>
          <a:sx n="68" d="100"/>
          <a:sy n="68" d="100"/>
        </p:scale>
        <p:origin x="1576" y="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584"/>
    </p:cViewPr>
  </p:sorterViewPr>
  <p:notesViewPr>
    <p:cSldViewPr>
      <p:cViewPr varScale="1">
        <p:scale>
          <a:sx n="69" d="100"/>
          <a:sy n="69" d="100"/>
        </p:scale>
        <p:origin x="-331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939E7A-3366-44EA-A8C7-DE783C84A7FF}" type="datetimeFigureOut">
              <a:rPr lang="en-US" smtClean="0"/>
              <a:pPr/>
              <a:t>4/1/2018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9004FA-A3FC-4556-80BF-87524639F9CB}" type="slidenum">
              <a:rPr lang="en-US" smtClean="0"/>
              <a:pPr/>
              <a:t>‹#›</a:t>
            </a:fld>
            <a:endParaRPr lang="en-US"/>
          </a:p>
        </p:txBody>
      </p:sp>
    </p:spTree>
    <p:extLst>
      <p:ext uri="{BB962C8B-B14F-4D97-AF65-F5344CB8AC3E}">
        <p14:creationId xmlns:p14="http://schemas.microsoft.com/office/powerpoint/2010/main" val="4103484717"/>
      </p:ext>
    </p:extLst>
  </p:cSld>
  <p:clrMap bg1="lt1" tx1="dk1" bg2="lt2" tx2="dk2" accent1="accent1" accent2="accent2" accent3="accent3" accent4="accent4" accent5="accent5" accent6="accent6" hlink="hlink" folHlink="folHlink"/>
  <p:notesStyle>
    <a:lvl1pPr marL="0" algn="l" defTabSz="914400" rtl="0" eaLnBrk="1" latinLnBrk="0" hangingPunct="1">
      <a:buFont typeface="Arial" pitchFamily="34" charset="0"/>
      <a:buChar char="•"/>
      <a:defRPr sz="1200" kern="1200">
        <a:solidFill>
          <a:schemeClr val="tx1"/>
        </a:solidFill>
        <a:latin typeface="+mn-lt"/>
        <a:ea typeface="+mn-ea"/>
        <a:cs typeface="+mn-cs"/>
      </a:defRPr>
    </a:lvl1pPr>
    <a:lvl2pPr marL="457200" algn="l" defTabSz="914400" rtl="0" eaLnBrk="1" latinLnBrk="0" hangingPunct="1">
      <a:buFont typeface="Arial" pitchFamily="34" charset="0"/>
      <a:buChar char="•"/>
      <a:defRPr sz="1200" kern="1200">
        <a:solidFill>
          <a:schemeClr val="tx1"/>
        </a:solidFill>
        <a:latin typeface="+mn-lt"/>
        <a:ea typeface="+mn-ea"/>
        <a:cs typeface="+mn-cs"/>
      </a:defRPr>
    </a:lvl2pPr>
    <a:lvl3pPr marL="914400" algn="l" defTabSz="914400" rtl="0" eaLnBrk="1" latinLnBrk="0" hangingPunct="1">
      <a:buFont typeface="Arial" pitchFamily="34" charset="0"/>
      <a:buChar char="•"/>
      <a:defRPr sz="1200" kern="1200">
        <a:solidFill>
          <a:schemeClr val="tx1"/>
        </a:solidFill>
        <a:latin typeface="+mn-lt"/>
        <a:ea typeface="+mn-ea"/>
        <a:cs typeface="+mn-cs"/>
      </a:defRPr>
    </a:lvl3pPr>
    <a:lvl4pPr marL="1371600" algn="l" defTabSz="914400" rtl="0" eaLnBrk="1" latinLnBrk="0" hangingPunct="1">
      <a:buFont typeface="Arial" pitchFamily="34" charset="0"/>
      <a:buChar char="•"/>
      <a:defRPr sz="1200" kern="1200">
        <a:solidFill>
          <a:schemeClr val="tx1"/>
        </a:solidFill>
        <a:latin typeface="+mn-lt"/>
        <a:ea typeface="+mn-ea"/>
        <a:cs typeface="+mn-cs"/>
      </a:defRPr>
    </a:lvl4pPr>
    <a:lvl5pPr marL="1828800" algn="l" defTabSz="914400" rtl="0" eaLnBrk="1" latinLnBrk="0" hangingPunct="1">
      <a:buFont typeface="Arial"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11-8-15 – Richmond, MO</a:t>
            </a:r>
          </a:p>
          <a:p>
            <a:pPr>
              <a:buNone/>
            </a:pPr>
            <a:endParaRPr lang="en-US"/>
          </a:p>
          <a:p>
            <a:r>
              <a:rPr lang="en-US" dirty="0"/>
              <a:t>Our</a:t>
            </a:r>
            <a:r>
              <a:rPr lang="en-US" baseline="0" dirty="0"/>
              <a:t> nation is one which prides itself on its diversity.  We are the “melting pot” of the world.  So, it goes without saying that many differences exist in this great land.  Sometimes these differences threaten to tear us apart, as in the difference of opinion over slavery in the Civil War.  Yet, at other times our differences are set aside.   At least, twice in our land we have gladly set aside our differences.</a:t>
            </a:r>
            <a:endParaRPr lang="en-US" dirty="0"/>
          </a:p>
        </p:txBody>
      </p:sp>
      <p:sp>
        <p:nvSpPr>
          <p:cNvPr id="4" name="Slide Number Placeholder 3"/>
          <p:cNvSpPr>
            <a:spLocks noGrp="1"/>
          </p:cNvSpPr>
          <p:nvPr>
            <p:ph type="sldNum" sz="quarter" idx="10"/>
          </p:nvPr>
        </p:nvSpPr>
        <p:spPr/>
        <p:txBody>
          <a:bodyPr/>
          <a:lstStyle/>
          <a:p>
            <a:fld id="{259004FA-A3FC-4556-80BF-87524639F9CB}" type="slidenum">
              <a:rPr lang="en-US" smtClean="0"/>
              <a:pPr/>
              <a:t>1</a:t>
            </a:fld>
            <a:endParaRPr lang="en-US"/>
          </a:p>
        </p:txBody>
      </p:sp>
    </p:spTree>
    <p:extLst>
      <p:ext uri="{BB962C8B-B14F-4D97-AF65-F5344CB8AC3E}">
        <p14:creationId xmlns:p14="http://schemas.microsoft.com/office/powerpoint/2010/main" val="3161490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won’t repent,</a:t>
            </a:r>
            <a:r>
              <a:rPr lang="en-US" baseline="0" dirty="0"/>
              <a:t> withdraw – 1 Cor. 5:5 - </a:t>
            </a:r>
            <a:r>
              <a:rPr lang="en-US" dirty="0"/>
              <a:t>Salvation</a:t>
            </a:r>
            <a:r>
              <a:rPr lang="en-US" baseline="0" dirty="0"/>
              <a:t> is the goal of the withdrawal – We are willing to do whatever is necessary to return them to the Lord.</a:t>
            </a:r>
          </a:p>
          <a:p>
            <a:r>
              <a:rPr lang="en-US" baseline="0" dirty="0"/>
              <a:t>Remember our goal is not pleasing me - If I am arrogant I’ve placed my wishes above God’s and therefore I’m pleasing myself and not God.</a:t>
            </a:r>
            <a:endParaRPr lang="en-US" dirty="0"/>
          </a:p>
        </p:txBody>
      </p:sp>
      <p:sp>
        <p:nvSpPr>
          <p:cNvPr id="4" name="Slide Number Placeholder 3"/>
          <p:cNvSpPr>
            <a:spLocks noGrp="1"/>
          </p:cNvSpPr>
          <p:nvPr>
            <p:ph type="sldNum" sz="quarter" idx="10"/>
          </p:nvPr>
        </p:nvSpPr>
        <p:spPr/>
        <p:txBody>
          <a:bodyPr/>
          <a:lstStyle/>
          <a:p>
            <a:fld id="{259004FA-A3FC-4556-80BF-87524639F9CB}" type="slidenum">
              <a:rPr lang="en-US" smtClean="0"/>
              <a:pPr/>
              <a:t>12</a:t>
            </a:fld>
            <a:endParaRPr lang="en-US"/>
          </a:p>
        </p:txBody>
      </p:sp>
    </p:spTree>
    <p:extLst>
      <p:ext uri="{BB962C8B-B14F-4D97-AF65-F5344CB8AC3E}">
        <p14:creationId xmlns:p14="http://schemas.microsoft.com/office/powerpoint/2010/main" val="2109306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aseline="0" dirty="0"/>
              <a:t>A Closed or Blinded Mind - Luke 8:12; 2 Corinthians 4:3-4</a:t>
            </a:r>
            <a:endParaRPr lang="en-US" sz="1200" dirty="0"/>
          </a:p>
          <a:p>
            <a:pPr lvl="1"/>
            <a:r>
              <a:rPr lang="en-US" sz="1200" baseline="0" dirty="0"/>
              <a:t>In the midst of brethren struggling through a disagreement or difference the devil will seek to close the minds of all or at least some involved and not allow them to see a bit of information which would change their opinion.</a:t>
            </a:r>
          </a:p>
          <a:p>
            <a:pPr lvl="2"/>
            <a:r>
              <a:rPr lang="en-US" sz="1200" baseline="0" dirty="0"/>
              <a:t>“I know it might look like ________ But I know the real reason he did/said that.”  Even though they acknowledge evidence is being presented to the contrary they will maintain their belief and keep their minds closed to the possibility of their being wrong.  The Devil wants to keep your mind closed so you’ll see that brother as the enemy and unable to see the real enemy.</a:t>
            </a:r>
          </a:p>
          <a:p>
            <a:pPr lvl="0"/>
            <a:r>
              <a:rPr lang="en-US" baseline="0" dirty="0"/>
              <a:t>By mistreating the </a:t>
            </a:r>
            <a:r>
              <a:rPr lang="en-US" baseline="0" dirty="0" err="1"/>
              <a:t>disfellowshipped</a:t>
            </a:r>
            <a:endParaRPr lang="en-US" baseline="0" dirty="0"/>
          </a:p>
          <a:p>
            <a:pPr lvl="1"/>
            <a:r>
              <a:rPr lang="en-US" baseline="0" dirty="0"/>
              <a:t>Our brother who is in sin is not the enemy!  As Paul states, we should view that brother as having been captured by the enemy, as a prisoner of war.</a:t>
            </a:r>
            <a:endParaRPr lang="en-US" dirty="0"/>
          </a:p>
        </p:txBody>
      </p:sp>
      <p:sp>
        <p:nvSpPr>
          <p:cNvPr id="4" name="Slide Number Placeholder 3"/>
          <p:cNvSpPr>
            <a:spLocks noGrp="1"/>
          </p:cNvSpPr>
          <p:nvPr>
            <p:ph type="sldNum" sz="quarter" idx="10"/>
          </p:nvPr>
        </p:nvSpPr>
        <p:spPr/>
        <p:txBody>
          <a:bodyPr/>
          <a:lstStyle/>
          <a:p>
            <a:fld id="{259004FA-A3FC-4556-80BF-87524639F9CB}" type="slidenum">
              <a:rPr lang="en-US" smtClean="0"/>
              <a:pPr/>
              <a:t>26</a:t>
            </a:fld>
            <a:endParaRPr lang="en-US"/>
          </a:p>
        </p:txBody>
      </p:sp>
    </p:spTree>
    <p:extLst>
      <p:ext uri="{BB962C8B-B14F-4D97-AF65-F5344CB8AC3E}">
        <p14:creationId xmlns:p14="http://schemas.microsoft.com/office/powerpoint/2010/main" val="973388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F4A209B6-1553-41F5-8480-F8285195D37F}" type="datetimeFigureOut">
              <a:rPr lang="en-US" smtClean="0"/>
              <a:pPr/>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1EDCE-DBF2-4676-BCB4-8648AEF05B5A}"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4A209B6-1553-41F5-8480-F8285195D37F}" type="datetimeFigureOut">
              <a:rPr lang="en-US" smtClean="0"/>
              <a:pPr/>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1EDCE-DBF2-4676-BCB4-8648AEF05B5A}" type="slidenum">
              <a:rPr lang="en-US" smtClean="0"/>
              <a:pPr/>
              <a:t>‹#›</a:t>
            </a:fld>
            <a:endParaRPr lang="en-US"/>
          </a:p>
        </p:txBody>
      </p:sp>
    </p:spTree>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4A209B6-1553-41F5-8480-F8285195D37F}" type="datetimeFigureOut">
              <a:rPr lang="en-US" smtClean="0"/>
              <a:pPr/>
              <a:t>4/1/2018</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9D71EDCE-DBF2-4676-BCB4-8648AEF05B5A}" type="slidenum">
              <a:rPr lang="en-US" smtClean="0"/>
              <a:pPr/>
              <a:t>‹#›</a:t>
            </a:fld>
            <a:endParaRPr lang="en-US"/>
          </a:p>
        </p:txBody>
      </p:sp>
    </p:spTree>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lvl1pPr>
              <a:defRPr b="1"/>
            </a:lvl1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F4A209B6-1553-41F5-8480-F8285195D37F}" type="datetimeFigureOut">
              <a:rPr lang="en-US" smtClean="0"/>
              <a:pPr/>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1EDCE-DBF2-4676-BCB4-8648AEF05B5A}" type="slidenum">
              <a:rPr lang="en-US" smtClean="0"/>
              <a:pPr/>
              <a:t>‹#›</a:t>
            </a:fld>
            <a:endParaRPr lang="en-US"/>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5" presetClass="entr" presetSubtype="1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heckerboard(across)">
                      <p:cBhvr>
                        <p:cTn dur="500"/>
                        <p:tgtEl>
                          <p:spTgt spid="3"/>
                        </p:tgtEl>
                      </p:cBhvr>
                    </p:animEffect>
                  </p:childTnLst>
                </p:cTn>
              </p:par>
            </p:tnLst>
          </p:tmpl>
          <p:tmpl lvl="2">
            <p:tnLst>
              <p:par>
                <p:cTn presetID="5"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heckerboard(across)">
                      <p:cBhvr>
                        <p:cTn dur="500"/>
                        <p:tgtEl>
                          <p:spTgt spid="3"/>
                        </p:tgtEl>
                      </p:cBhvr>
                    </p:animEffect>
                  </p:childTnLst>
                </p:cTn>
              </p:par>
            </p:tnLst>
          </p:tmpl>
          <p:tmpl lvl="3">
            <p:tnLst>
              <p:par>
                <p:cTn presetID="5"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heckerboard(across)">
                      <p:cBhvr>
                        <p:cTn dur="500"/>
                        <p:tgtEl>
                          <p:spTgt spid="3"/>
                        </p:tgtEl>
                      </p:cBhvr>
                    </p:animEffect>
                  </p:childTnLst>
                </p:cTn>
              </p:par>
            </p:tnLst>
          </p:tmpl>
          <p:tmpl lvl="4">
            <p:tnLst>
              <p:par>
                <p:cTn presetID="5"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heckerboard(across)">
                      <p:cBhvr>
                        <p:cTn dur="500"/>
                        <p:tgtEl>
                          <p:spTgt spid="3"/>
                        </p:tgtEl>
                      </p:cBhvr>
                    </p:animEffect>
                  </p:childTnLst>
                </p:cTn>
              </p:par>
            </p:tnLst>
          </p:tmpl>
          <p:tmpl lvl="5">
            <p:tnLst>
              <p:par>
                <p:cTn presetID="5"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heckerboard(across)">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4A209B6-1553-41F5-8480-F8285195D37F}" type="datetimeFigureOut">
              <a:rPr lang="en-US" smtClean="0"/>
              <a:pPr/>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1EDCE-DBF2-4676-BCB4-8648AEF05B5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4A209B6-1553-41F5-8480-F8285195D37F}" type="datetimeFigureOut">
              <a:rPr lang="en-US" smtClean="0"/>
              <a:pPr/>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71EDCE-DBF2-4676-BCB4-8648AEF05B5A}" type="slidenum">
              <a:rPr lang="en-US" smtClean="0"/>
              <a:pPr/>
              <a:t>‹#›</a:t>
            </a:fld>
            <a:endParaRPr lang="en-US"/>
          </a:p>
        </p:txBody>
      </p:sp>
    </p:spTree>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4A209B6-1553-41F5-8480-F8285195D37F}" type="datetimeFigureOut">
              <a:rPr lang="en-US" smtClean="0"/>
              <a:pPr/>
              <a:t>4/1/2018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71EDCE-DBF2-4676-BCB4-8648AEF05B5A}" type="slidenum">
              <a:rPr lang="en-US" smtClean="0"/>
              <a:pPr/>
              <a:t>‹#›</a:t>
            </a:fld>
            <a:endParaRPr lang="en-US"/>
          </a:p>
        </p:txBody>
      </p:sp>
    </p:spTree>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4A209B6-1553-41F5-8480-F8285195D37F}" type="datetimeFigureOut">
              <a:rPr lang="en-US" smtClean="0"/>
              <a:pPr/>
              <a:t>4/1/2018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71EDCE-DBF2-4676-BCB4-8648AEF05B5A}" type="slidenum">
              <a:rPr lang="en-US" smtClean="0"/>
              <a:pPr/>
              <a:t>‹#›</a:t>
            </a:fld>
            <a:endParaRPr lang="en-US"/>
          </a:p>
        </p:txBody>
      </p:sp>
    </p:spTree>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A209B6-1553-41F5-8480-F8285195D37F}" type="datetimeFigureOut">
              <a:rPr lang="en-US" smtClean="0"/>
              <a:pPr/>
              <a:t>4/1/2018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71EDCE-DBF2-4676-BCB4-8648AEF05B5A}" type="slidenum">
              <a:rPr lang="en-US" smtClean="0"/>
              <a:pPr/>
              <a:t>‹#›</a:t>
            </a:fld>
            <a:endParaRPr lang="en-US"/>
          </a:p>
        </p:txBody>
      </p:sp>
    </p:spTree>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4A209B6-1553-41F5-8480-F8285195D37F}" type="datetimeFigureOut">
              <a:rPr lang="en-US" smtClean="0"/>
              <a:pPr/>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71EDCE-DBF2-4676-BCB4-8648AEF05B5A}"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F4A209B6-1553-41F5-8480-F8285195D37F}" type="datetimeFigureOut">
              <a:rPr lang="en-US" smtClean="0"/>
              <a:pPr/>
              <a:t>4/1/2018</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9D71EDCE-DBF2-4676-BCB4-8648AEF05B5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F4A209B6-1553-41F5-8480-F8285195D37F}" type="datetimeFigureOut">
              <a:rPr lang="en-US" smtClean="0"/>
              <a:pPr/>
              <a:t>4/1/2018</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D71EDCE-DBF2-4676-BCB4-8648AEF05B5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trips dir="rd"/>
  </p:transition>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United In Spite Of Differences</a:t>
            </a:r>
          </a:p>
        </p:txBody>
      </p:sp>
      <p:sp>
        <p:nvSpPr>
          <p:cNvPr id="3" name="Subtitle 2"/>
          <p:cNvSpPr>
            <a:spLocks noGrp="1"/>
          </p:cNvSpPr>
          <p:nvPr>
            <p:ph type="subTitle" idx="1"/>
          </p:nvPr>
        </p:nvSpPr>
        <p:spPr/>
        <p:txBody>
          <a:bodyPr/>
          <a:lstStyle/>
          <a:p>
            <a:r>
              <a:rPr lang="en-US" dirty="0"/>
              <a:t>Learning to work together in spite of our many differences.</a:t>
            </a:r>
          </a:p>
        </p:txBody>
      </p:sp>
    </p:spTree>
  </p:cSld>
  <p:clrMapOvr>
    <a:masterClrMapping/>
  </p:clrMapOvr>
  <p:transition spd="slow">
    <p:strips dir="rd"/>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If our common goal is </a:t>
            </a:r>
            <a:br>
              <a:rPr lang="en-US" dirty="0"/>
            </a:br>
            <a:r>
              <a:rPr lang="en-US" dirty="0"/>
              <a:t>glorifying and  pleasing God. . .</a:t>
            </a:r>
          </a:p>
        </p:txBody>
      </p:sp>
      <p:sp>
        <p:nvSpPr>
          <p:cNvPr id="3" name="Content Placeholder 2"/>
          <p:cNvSpPr>
            <a:spLocks noGrp="1"/>
          </p:cNvSpPr>
          <p:nvPr>
            <p:ph idx="1"/>
          </p:nvPr>
        </p:nvSpPr>
        <p:spPr>
          <a:xfrm>
            <a:off x="457200" y="1775191"/>
            <a:ext cx="8458200" cy="4930409"/>
          </a:xfrm>
        </p:spPr>
        <p:txBody>
          <a:bodyPr>
            <a:normAutofit fontScale="92500" lnSpcReduction="10000"/>
          </a:bodyPr>
          <a:lstStyle/>
          <a:p>
            <a:r>
              <a:rPr lang="en-US" dirty="0"/>
              <a:t>Regarding insignificant differences</a:t>
            </a:r>
          </a:p>
          <a:p>
            <a:pPr lvl="1"/>
            <a:r>
              <a:rPr lang="en-US" dirty="0"/>
              <a:t>We will accept one another  – Romans 15:7</a:t>
            </a:r>
          </a:p>
          <a:p>
            <a:pPr lvl="2"/>
            <a:r>
              <a:rPr lang="en-US" i="1" dirty="0"/>
              <a:t>“To receive to oneself, admit to one's society and fellowship, receive and treat with kindness” </a:t>
            </a:r>
            <a:r>
              <a:rPr lang="en-US" sz="1800" dirty="0" err="1"/>
              <a:t>Zodhiates</a:t>
            </a:r>
            <a:endParaRPr lang="en-US" dirty="0"/>
          </a:p>
          <a:p>
            <a:pPr lvl="1"/>
            <a:r>
              <a:rPr lang="en-US" dirty="0"/>
              <a:t>We will bear with and tolerate one another      Colossians 3:12-14; Ephesians 4:2</a:t>
            </a:r>
          </a:p>
          <a:p>
            <a:pPr lvl="2"/>
            <a:r>
              <a:rPr lang="en-US" i="1" dirty="0"/>
              <a:t>“put up with” </a:t>
            </a:r>
            <a:r>
              <a:rPr lang="en-US" sz="1800" dirty="0"/>
              <a:t>Strong</a:t>
            </a:r>
          </a:p>
          <a:p>
            <a:pPr lvl="1"/>
            <a:r>
              <a:rPr lang="en-US" dirty="0"/>
              <a:t>We will be longsuffering – Eph. 4:2; Col. 3:12</a:t>
            </a:r>
          </a:p>
          <a:p>
            <a:pPr lvl="1"/>
            <a:endParaRPr lang="en-US" dirty="0"/>
          </a:p>
          <a:p>
            <a:r>
              <a:rPr lang="en-US" dirty="0"/>
              <a:t>Remember our goal is not what pleases us!</a:t>
            </a:r>
          </a:p>
          <a:p>
            <a:pPr lvl="1"/>
            <a:r>
              <a:rPr lang="en-US" dirty="0"/>
              <a:t>Romans 15:1-6</a:t>
            </a:r>
          </a:p>
          <a:p>
            <a:pPr lvl="1"/>
            <a:endParaRPr lang="en-US" dirty="0"/>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checkerboard(across)">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checkerboard(across)">
                                      <p:cBhvr>
                                        <p:cTn id="33" dur="500"/>
                                        <p:tgtEl>
                                          <p:spTgt spid="3">
                                            <p:txEl>
                                              <p:pRg st="7" end="7"/>
                                            </p:txEl>
                                          </p:spTgt>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checkerboard(across)">
                                      <p:cBhvr>
                                        <p:cTn id="3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If our common goal is </a:t>
            </a:r>
            <a:br>
              <a:rPr lang="en-US" dirty="0"/>
            </a:br>
            <a:r>
              <a:rPr lang="en-US" dirty="0"/>
              <a:t>glorifying and  pleasing God. . .</a:t>
            </a:r>
          </a:p>
        </p:txBody>
      </p:sp>
      <p:sp>
        <p:nvSpPr>
          <p:cNvPr id="3" name="Content Placeholder 2"/>
          <p:cNvSpPr>
            <a:spLocks noGrp="1"/>
          </p:cNvSpPr>
          <p:nvPr>
            <p:ph idx="1"/>
          </p:nvPr>
        </p:nvSpPr>
        <p:spPr>
          <a:xfrm>
            <a:off x="457200" y="1775191"/>
            <a:ext cx="8458200" cy="4854209"/>
          </a:xfrm>
        </p:spPr>
        <p:txBody>
          <a:bodyPr>
            <a:normAutofit/>
          </a:bodyPr>
          <a:lstStyle/>
          <a:p>
            <a:r>
              <a:rPr lang="en-US" dirty="0"/>
              <a:t>Some things are not an issue anymore</a:t>
            </a:r>
          </a:p>
          <a:p>
            <a:pPr lvl="1"/>
            <a:r>
              <a:rPr lang="en-US" dirty="0"/>
              <a:t>Feelings getting hurt.</a:t>
            </a:r>
          </a:p>
          <a:p>
            <a:pPr lvl="1"/>
            <a:r>
              <a:rPr lang="en-US" dirty="0"/>
              <a:t>Not being consulted on remodel decisions.</a:t>
            </a:r>
          </a:p>
          <a:p>
            <a:pPr lvl="1"/>
            <a:r>
              <a:rPr lang="en-US" dirty="0"/>
              <a:t>Getting accidentally overlooked for ______.</a:t>
            </a:r>
          </a:p>
          <a:p>
            <a:pPr lvl="1"/>
            <a:r>
              <a:rPr lang="en-US" dirty="0"/>
              <a:t>Personality quirks.</a:t>
            </a:r>
          </a:p>
          <a:p>
            <a:pPr lvl="1"/>
            <a:r>
              <a:rPr lang="en-US" dirty="0"/>
              <a:t>Little or petty things.</a:t>
            </a:r>
          </a:p>
          <a:p>
            <a:endParaRPr lang="en-US" i="1" dirty="0"/>
          </a:p>
          <a:p>
            <a:r>
              <a:rPr lang="en-US" i="1" dirty="0"/>
              <a:t>We will not let them distract us from our ultimate goal of glorifying and pleasing God.</a:t>
            </a: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checkerboard(across)">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If our common goal is </a:t>
            </a:r>
            <a:br>
              <a:rPr lang="en-US" dirty="0"/>
            </a:br>
            <a:r>
              <a:rPr lang="en-US" dirty="0"/>
              <a:t>glorifying and  pleasing God. . .</a:t>
            </a:r>
          </a:p>
        </p:txBody>
      </p:sp>
      <p:sp>
        <p:nvSpPr>
          <p:cNvPr id="3" name="Content Placeholder 2"/>
          <p:cNvSpPr>
            <a:spLocks noGrp="1"/>
          </p:cNvSpPr>
          <p:nvPr>
            <p:ph idx="1"/>
          </p:nvPr>
        </p:nvSpPr>
        <p:spPr>
          <a:xfrm>
            <a:off x="457200" y="1775191"/>
            <a:ext cx="8458200" cy="4930409"/>
          </a:xfrm>
        </p:spPr>
        <p:txBody>
          <a:bodyPr>
            <a:normAutofit/>
          </a:bodyPr>
          <a:lstStyle/>
          <a:p>
            <a:r>
              <a:rPr lang="en-US" dirty="0"/>
              <a:t>Regarding significant differences</a:t>
            </a:r>
          </a:p>
          <a:p>
            <a:pPr lvl="1"/>
            <a:r>
              <a:rPr lang="en-US" dirty="0"/>
              <a:t>If in sin – restore – Galatians 6:1</a:t>
            </a:r>
          </a:p>
          <a:p>
            <a:pPr lvl="1"/>
            <a:r>
              <a:rPr lang="en-US" dirty="0"/>
              <a:t>If won’t repent – withdraw – 1 Corinthians 5:5</a:t>
            </a:r>
          </a:p>
          <a:p>
            <a:pPr lvl="1"/>
            <a:r>
              <a:rPr lang="en-US" dirty="0"/>
              <a:t>If in opposition – correct – 2 Tim. 2:24-26</a:t>
            </a:r>
          </a:p>
          <a:p>
            <a:pPr lvl="1"/>
            <a:r>
              <a:rPr lang="en-US" dirty="0"/>
              <a:t>If won’t repent – withdraw – Romans 16:17</a:t>
            </a:r>
          </a:p>
          <a:p>
            <a:pPr lvl="1"/>
            <a:endParaRPr lang="en-US" dirty="0"/>
          </a:p>
          <a:p>
            <a:r>
              <a:rPr lang="en-US" dirty="0"/>
              <a:t>Remember our goal is not what pleases us!</a:t>
            </a:r>
          </a:p>
          <a:p>
            <a:pPr lvl="1"/>
            <a:r>
              <a:rPr lang="en-US" dirty="0"/>
              <a:t>1 Corinthians 5:2</a:t>
            </a: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heckerboard(across)">
                                      <p:cBhvr>
                                        <p:cTn id="24" dur="500"/>
                                        <p:tgtEl>
                                          <p:spTgt spid="3">
                                            <p:txEl>
                                              <p:pRg st="6" end="6"/>
                                            </p:txEl>
                                          </p:spTgt>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checkerboard(across)">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If our common goal is </a:t>
            </a:r>
            <a:br>
              <a:rPr lang="en-US" dirty="0"/>
            </a:br>
            <a:r>
              <a:rPr lang="en-US" dirty="0"/>
              <a:t>glorifying and  pleasing God. . .</a:t>
            </a:r>
          </a:p>
        </p:txBody>
      </p:sp>
      <p:sp>
        <p:nvSpPr>
          <p:cNvPr id="3" name="Content Placeholder 2"/>
          <p:cNvSpPr>
            <a:spLocks noGrp="1"/>
          </p:cNvSpPr>
          <p:nvPr>
            <p:ph idx="1"/>
          </p:nvPr>
        </p:nvSpPr>
        <p:spPr>
          <a:xfrm>
            <a:off x="457200" y="1775191"/>
            <a:ext cx="8686800" cy="4625609"/>
          </a:xfrm>
        </p:spPr>
        <p:txBody>
          <a:bodyPr>
            <a:normAutofit lnSpcReduction="10000"/>
          </a:bodyPr>
          <a:lstStyle/>
          <a:p>
            <a:r>
              <a:rPr lang="en-US" dirty="0"/>
              <a:t>Some things will always be significant</a:t>
            </a:r>
          </a:p>
          <a:p>
            <a:pPr lvl="1"/>
            <a:r>
              <a:rPr lang="en-US" dirty="0"/>
              <a:t>A brother in sin – Galatians 6:1;  James 5:19-20</a:t>
            </a:r>
          </a:p>
          <a:p>
            <a:pPr lvl="1"/>
            <a:r>
              <a:rPr lang="en-US" dirty="0"/>
              <a:t>Sin in the church – 1 Corinthians 5:2</a:t>
            </a:r>
          </a:p>
          <a:p>
            <a:pPr lvl="1"/>
            <a:r>
              <a:rPr lang="en-US" dirty="0"/>
              <a:t>False teachers – 1 Timothy 1:18-20</a:t>
            </a:r>
          </a:p>
          <a:p>
            <a:pPr lvl="1"/>
            <a:r>
              <a:rPr lang="en-US" dirty="0"/>
              <a:t>False teaching – Revelation 2:14-15</a:t>
            </a:r>
          </a:p>
          <a:p>
            <a:endParaRPr lang="en-US" sz="3100" i="1" dirty="0"/>
          </a:p>
          <a:p>
            <a:r>
              <a:rPr lang="en-US" sz="3100" i="1" dirty="0"/>
              <a:t>We will deal with these, regardless of the discomfort, in gentleness, with patient study, constant visits and, if necessary, loving withdrawal.</a:t>
            </a:r>
          </a:p>
          <a:p>
            <a:pPr lvl="1"/>
            <a:endParaRPr lang="en-US" dirty="0"/>
          </a:p>
          <a:p>
            <a:endParaRPr lang="en-US" dirty="0"/>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heckerboard(across)">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Differing on our Differences</a:t>
            </a:r>
          </a:p>
        </p:txBody>
      </p:sp>
      <p:sp>
        <p:nvSpPr>
          <p:cNvPr id="3" name="Content Placeholder 2"/>
          <p:cNvSpPr>
            <a:spLocks noGrp="1"/>
          </p:cNvSpPr>
          <p:nvPr>
            <p:ph idx="1"/>
          </p:nvPr>
        </p:nvSpPr>
        <p:spPr/>
        <p:txBody>
          <a:bodyPr>
            <a:normAutofit/>
          </a:bodyPr>
          <a:lstStyle/>
          <a:p>
            <a:r>
              <a:rPr lang="en-US" dirty="0"/>
              <a:t>What if we differ on whether our differences are insignificant or significant?</a:t>
            </a:r>
          </a:p>
          <a:p>
            <a:pPr lvl="1"/>
            <a:r>
              <a:rPr lang="en-US" dirty="0"/>
              <a:t>Follow Paul’s instructions</a:t>
            </a:r>
          </a:p>
          <a:p>
            <a:pPr lvl="2"/>
            <a:r>
              <a:rPr lang="en-US" dirty="0"/>
              <a:t>Romans 14:1-9, 19;  15:2</a:t>
            </a:r>
          </a:p>
          <a:p>
            <a:pPr lvl="1"/>
            <a:r>
              <a:rPr lang="en-US" dirty="0"/>
              <a:t>Consider Paul’s exhortations</a:t>
            </a:r>
          </a:p>
          <a:p>
            <a:pPr lvl="2"/>
            <a:r>
              <a:rPr lang="en-US" dirty="0"/>
              <a:t>Philippians 2:1-4</a:t>
            </a:r>
          </a:p>
          <a:p>
            <a:pPr lvl="1"/>
            <a:r>
              <a:rPr lang="en-US" dirty="0"/>
              <a:t>Consider a possible solution</a:t>
            </a:r>
          </a:p>
          <a:p>
            <a:pPr lvl="2"/>
            <a:r>
              <a:rPr lang="en-US" dirty="0"/>
              <a:t>1 Corinthians 6:5</a:t>
            </a:r>
          </a:p>
        </p:txBody>
      </p:sp>
    </p:spTree>
    <p:extLst>
      <p:ext uri="{BB962C8B-B14F-4D97-AF65-F5344CB8AC3E}">
        <p14:creationId xmlns:p14="http://schemas.microsoft.com/office/powerpoint/2010/main" val="2486390812"/>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checkerboard(across)">
                                      <p:cBhvr>
                                        <p:cTn id="28" dur="500"/>
                                        <p:tgtEl>
                                          <p:spTgt spid="3">
                                            <p:txEl>
                                              <p:pRg st="5" end="5"/>
                                            </p:txEl>
                                          </p:spTgt>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checkerboard(across)">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Quotation</a:t>
            </a:r>
          </a:p>
        </p:txBody>
      </p:sp>
      <p:sp>
        <p:nvSpPr>
          <p:cNvPr id="3" name="Content Placeholder 2"/>
          <p:cNvSpPr>
            <a:spLocks noGrp="1"/>
          </p:cNvSpPr>
          <p:nvPr>
            <p:ph idx="1"/>
          </p:nvPr>
        </p:nvSpPr>
        <p:spPr/>
        <p:txBody>
          <a:bodyPr/>
          <a:lstStyle/>
          <a:p>
            <a:r>
              <a:rPr lang="en-US" dirty="0"/>
              <a:t>“We do not always have a “map” of the territory we must traverse, but the goal of glorifying God is our “compass.”  This reliable compass will lead us through the dangers of divisiveness and disruption.”  </a:t>
            </a:r>
          </a:p>
          <a:p>
            <a:endParaRPr lang="en-US" dirty="0"/>
          </a:p>
          <a:p>
            <a:pPr algn="r">
              <a:buNone/>
            </a:pPr>
            <a:r>
              <a:rPr lang="en-US" dirty="0"/>
              <a:t>Gary Henry</a:t>
            </a:r>
          </a:p>
          <a:p>
            <a:endParaRPr lang="en-US" dirty="0"/>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United In Spite Of Differences</a:t>
            </a:r>
          </a:p>
        </p:txBody>
      </p:sp>
      <p:sp>
        <p:nvSpPr>
          <p:cNvPr id="3" name="Subtitle 2"/>
          <p:cNvSpPr>
            <a:spLocks noGrp="1"/>
          </p:cNvSpPr>
          <p:nvPr>
            <p:ph type="subTitle" idx="1"/>
          </p:nvPr>
        </p:nvSpPr>
        <p:spPr/>
        <p:txBody>
          <a:bodyPr/>
          <a:lstStyle/>
          <a:p>
            <a:r>
              <a:rPr lang="en-US" dirty="0"/>
              <a:t>Learning to work together in spite of our many differences.</a:t>
            </a:r>
          </a:p>
        </p:txBody>
      </p:sp>
    </p:spTree>
  </p:cSld>
  <p:clrMapOvr>
    <a:masterClrMapping/>
  </p:clrMapOvr>
  <p:transition spd="slow">
    <p:strips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December 7, 1941</a:t>
            </a:r>
          </a:p>
        </p:txBody>
      </p:sp>
      <p:pic>
        <p:nvPicPr>
          <p:cNvPr id="16394" name="Picture 10" descr="http://la8period3.pbworks.com/w/page/25942456/f/Wreckage%20of%20Naval%20Station,%20Pearl%20Harbor,%20Dec.%207th.jpg"/>
          <p:cNvPicPr>
            <a:picLocks noChangeAspect="1" noChangeArrowheads="1"/>
          </p:cNvPicPr>
          <p:nvPr/>
        </p:nvPicPr>
        <p:blipFill>
          <a:blip r:embed="rId2" cstate="print"/>
          <a:srcRect r="10909"/>
          <a:stretch>
            <a:fillRect/>
          </a:stretch>
        </p:blipFill>
        <p:spPr bwMode="auto">
          <a:xfrm>
            <a:off x="5181600" y="1219200"/>
            <a:ext cx="3962400" cy="3143251"/>
          </a:xfrm>
          <a:prstGeom prst="rect">
            <a:avLst/>
          </a:prstGeom>
          <a:noFill/>
        </p:spPr>
      </p:pic>
      <p:pic>
        <p:nvPicPr>
          <p:cNvPr id="16386" name="Picture 2" descr="http://i.usatoday.net/news/_photos/2008/12/07/pearlharbor-topper.jpg"/>
          <p:cNvPicPr>
            <a:picLocks noChangeAspect="1" noChangeArrowheads="1"/>
          </p:cNvPicPr>
          <p:nvPr/>
        </p:nvPicPr>
        <p:blipFill>
          <a:blip r:embed="rId3" cstate="print"/>
          <a:srcRect l="5561" t="15000"/>
          <a:stretch>
            <a:fillRect/>
          </a:stretch>
        </p:blipFill>
        <p:spPr bwMode="auto">
          <a:xfrm>
            <a:off x="0" y="4267200"/>
            <a:ext cx="3881846" cy="2590800"/>
          </a:xfrm>
          <a:prstGeom prst="rect">
            <a:avLst/>
          </a:prstGeom>
          <a:noFill/>
        </p:spPr>
      </p:pic>
      <p:pic>
        <p:nvPicPr>
          <p:cNvPr id="16390" name="Picture 6" descr="http://ftp.ibiblio.org/hyperwar/OnlineLibrary/photos/images/h97000/h97398.jpg"/>
          <p:cNvPicPr>
            <a:picLocks noChangeAspect="1" noChangeArrowheads="1"/>
          </p:cNvPicPr>
          <p:nvPr/>
        </p:nvPicPr>
        <p:blipFill>
          <a:blip r:embed="rId4" cstate="print"/>
          <a:srcRect l="14085" t="11803" b="23935"/>
          <a:stretch>
            <a:fillRect/>
          </a:stretch>
        </p:blipFill>
        <p:spPr bwMode="auto">
          <a:xfrm>
            <a:off x="0" y="1219200"/>
            <a:ext cx="5200174" cy="3206274"/>
          </a:xfrm>
          <a:prstGeom prst="rect">
            <a:avLst/>
          </a:prstGeom>
          <a:noFill/>
        </p:spPr>
      </p:pic>
      <p:pic>
        <p:nvPicPr>
          <p:cNvPr id="16400" name="Picture 16" descr="http://www.discoveryman.com/wp-content/uploads/2010/11/pearl-harbor-attack.jpg"/>
          <p:cNvPicPr>
            <a:picLocks noChangeAspect="1" noChangeArrowheads="1"/>
          </p:cNvPicPr>
          <p:nvPr/>
        </p:nvPicPr>
        <p:blipFill>
          <a:blip r:embed="rId5" cstate="print"/>
          <a:srcRect b="14638"/>
          <a:stretch>
            <a:fillRect/>
          </a:stretch>
        </p:blipFill>
        <p:spPr bwMode="auto">
          <a:xfrm>
            <a:off x="5234940" y="4114800"/>
            <a:ext cx="3909060" cy="2743200"/>
          </a:xfrm>
          <a:prstGeom prst="rect">
            <a:avLst/>
          </a:prstGeom>
          <a:noFill/>
        </p:spPr>
      </p:pic>
      <p:pic>
        <p:nvPicPr>
          <p:cNvPr id="16398" name="Picture 14" descr="http://1.bp.blogspot.com/_kdrphzeOB5k/Sx04m77uyPI/AAAAAAAAA4E/FeDEcJvL66M/s640/Attack_on_Pearl_Harbor_US_Propaganda.jpg"/>
          <p:cNvPicPr>
            <a:picLocks noChangeAspect="1" noChangeArrowheads="1"/>
          </p:cNvPicPr>
          <p:nvPr/>
        </p:nvPicPr>
        <p:blipFill>
          <a:blip r:embed="rId6" cstate="print"/>
          <a:srcRect/>
          <a:stretch>
            <a:fillRect/>
          </a:stretch>
        </p:blipFill>
        <p:spPr bwMode="auto">
          <a:xfrm>
            <a:off x="3505200" y="4114800"/>
            <a:ext cx="1837944" cy="2743200"/>
          </a:xfrm>
          <a:prstGeom prst="rect">
            <a:avLst/>
          </a:prstGeom>
          <a:noFill/>
        </p:spPr>
      </p:pic>
    </p:spTree>
  </p:cSld>
  <p:clrMapOvr>
    <a:masterClrMapping/>
  </p:clrMapOvr>
  <p:transition spd="slow">
    <p:strips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September 11, 2001</a:t>
            </a:r>
          </a:p>
        </p:txBody>
      </p:sp>
      <p:pic>
        <p:nvPicPr>
          <p:cNvPr id="10244" name="Picture 4" descr="http://moisturizingbodylotion.org/wp-content/uploads/2010/09/create-twin-towers1.jpg"/>
          <p:cNvPicPr>
            <a:picLocks noChangeAspect="1" noChangeArrowheads="1"/>
          </p:cNvPicPr>
          <p:nvPr/>
        </p:nvPicPr>
        <p:blipFill>
          <a:blip r:embed="rId2" cstate="print"/>
          <a:srcRect/>
          <a:stretch>
            <a:fillRect/>
          </a:stretch>
        </p:blipFill>
        <p:spPr bwMode="auto">
          <a:xfrm>
            <a:off x="0" y="4114799"/>
            <a:ext cx="2219325" cy="2743201"/>
          </a:xfrm>
          <a:prstGeom prst="rect">
            <a:avLst/>
          </a:prstGeom>
          <a:noFill/>
        </p:spPr>
      </p:pic>
      <p:pic>
        <p:nvPicPr>
          <p:cNvPr id="10252" name="Picture 12" descr="http://www.pulitzer.org/imported-data/year/2002/breaking-news-photography/works/attack_8.jpg"/>
          <p:cNvPicPr>
            <a:picLocks noChangeAspect="1" noChangeArrowheads="1"/>
          </p:cNvPicPr>
          <p:nvPr/>
        </p:nvPicPr>
        <p:blipFill>
          <a:blip r:embed="rId3" cstate="print"/>
          <a:srcRect/>
          <a:stretch>
            <a:fillRect/>
          </a:stretch>
        </p:blipFill>
        <p:spPr bwMode="auto">
          <a:xfrm>
            <a:off x="2057400" y="3905249"/>
            <a:ext cx="4457700" cy="2952751"/>
          </a:xfrm>
          <a:prstGeom prst="rect">
            <a:avLst/>
          </a:prstGeom>
          <a:noFill/>
        </p:spPr>
      </p:pic>
      <p:pic>
        <p:nvPicPr>
          <p:cNvPr id="10246" name="Picture 6" descr="http://momento24.com/en/wp-content/uploads/2010/09/collapse.jpg"/>
          <p:cNvPicPr>
            <a:picLocks noChangeAspect="1" noChangeArrowheads="1"/>
          </p:cNvPicPr>
          <p:nvPr/>
        </p:nvPicPr>
        <p:blipFill>
          <a:blip r:embed="rId4" cstate="print"/>
          <a:srcRect l="6400"/>
          <a:stretch>
            <a:fillRect/>
          </a:stretch>
        </p:blipFill>
        <p:spPr bwMode="auto">
          <a:xfrm>
            <a:off x="2514600" y="1371600"/>
            <a:ext cx="4457700" cy="3248026"/>
          </a:xfrm>
          <a:prstGeom prst="rect">
            <a:avLst/>
          </a:prstGeom>
          <a:noFill/>
        </p:spPr>
      </p:pic>
      <p:pic>
        <p:nvPicPr>
          <p:cNvPr id="10242" name="Picture 2" descr="http://phillyflash.files.wordpress.com/2010/09/rescue.jpg?w=270&amp;h=300"/>
          <p:cNvPicPr>
            <a:picLocks noChangeAspect="1" noChangeArrowheads="1"/>
          </p:cNvPicPr>
          <p:nvPr/>
        </p:nvPicPr>
        <p:blipFill>
          <a:blip r:embed="rId5" cstate="print"/>
          <a:srcRect/>
          <a:stretch>
            <a:fillRect/>
          </a:stretch>
        </p:blipFill>
        <p:spPr bwMode="auto">
          <a:xfrm>
            <a:off x="0" y="1371600"/>
            <a:ext cx="2571750" cy="2933700"/>
          </a:xfrm>
          <a:prstGeom prst="rect">
            <a:avLst/>
          </a:prstGeom>
          <a:noFill/>
        </p:spPr>
      </p:pic>
      <p:pic>
        <p:nvPicPr>
          <p:cNvPr id="10254" name="Picture 14" descr="http://cache4.asset-cache.net/xc/1328808.jpg?v=1&amp;c=IWSAsset&amp;k=2&amp;d=77BFBA49EF878921F7C3FC3F69D929FD7E22E54C19EF25A885B9D12AC5EF0F739A19CB31575BEB5DE30A760B0D811297"/>
          <p:cNvPicPr>
            <a:picLocks noChangeAspect="1" noChangeArrowheads="1"/>
          </p:cNvPicPr>
          <p:nvPr/>
        </p:nvPicPr>
        <p:blipFill>
          <a:blip r:embed="rId6" cstate="print"/>
          <a:srcRect l="5053" r="12421"/>
          <a:stretch>
            <a:fillRect/>
          </a:stretch>
        </p:blipFill>
        <p:spPr bwMode="auto">
          <a:xfrm>
            <a:off x="6400800" y="1200149"/>
            <a:ext cx="3733800" cy="5657851"/>
          </a:xfrm>
          <a:prstGeom prst="rect">
            <a:avLst/>
          </a:prstGeom>
          <a:noFill/>
        </p:spPr>
      </p:pic>
    </p:spTree>
  </p:cSld>
  <p:clrMapOvr>
    <a:masterClrMapping/>
  </p:clrMapOvr>
  <p:transition spd="slow">
    <p:strips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united our nation?</a:t>
            </a:r>
          </a:p>
        </p:txBody>
      </p:sp>
      <p:sp>
        <p:nvSpPr>
          <p:cNvPr id="3" name="Content Placeholder 2"/>
          <p:cNvSpPr>
            <a:spLocks noGrp="1"/>
          </p:cNvSpPr>
          <p:nvPr>
            <p:ph idx="1"/>
          </p:nvPr>
        </p:nvSpPr>
        <p:spPr/>
        <p:txBody>
          <a:bodyPr/>
          <a:lstStyle/>
          <a:p>
            <a:r>
              <a:rPr lang="en-US" dirty="0"/>
              <a:t>A Common Goal</a:t>
            </a:r>
          </a:p>
          <a:p>
            <a:pPr lvl="1"/>
            <a:r>
              <a:rPr lang="en-US" dirty="0"/>
              <a:t>Vengeance on our attackers.</a:t>
            </a:r>
          </a:p>
          <a:p>
            <a:endParaRPr lang="en-US" dirty="0"/>
          </a:p>
          <a:p>
            <a:r>
              <a:rPr lang="en-US" dirty="0"/>
              <a:t>A Common Enemy</a:t>
            </a:r>
          </a:p>
          <a:p>
            <a:pPr lvl="1"/>
            <a:r>
              <a:rPr lang="en-US" dirty="0"/>
              <a:t>Japanese</a:t>
            </a:r>
          </a:p>
          <a:p>
            <a:pPr lvl="1"/>
            <a:r>
              <a:rPr lang="en-US" dirty="0"/>
              <a:t>Al Qaeda</a:t>
            </a:r>
          </a:p>
          <a:p>
            <a:pPr lvl="1">
              <a:buNone/>
            </a:pPr>
            <a:endParaRPr lang="en-US" dirty="0"/>
          </a:p>
        </p:txBody>
      </p:sp>
    </p:spTree>
  </p:cSld>
  <p:clrMapOvr>
    <a:masterClrMapping/>
  </p:clrMapOvr>
  <p:transition spd="slow">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December 7, 1941</a:t>
            </a:r>
          </a:p>
        </p:txBody>
      </p:sp>
      <p:pic>
        <p:nvPicPr>
          <p:cNvPr id="16394" name="Picture 10" descr="http://la8period3.pbworks.com/w/page/25942456/f/Wreckage%20of%20Naval%20Station,%20Pearl%20Harbor,%20Dec.%207th.jpg"/>
          <p:cNvPicPr>
            <a:picLocks noChangeAspect="1" noChangeArrowheads="1"/>
          </p:cNvPicPr>
          <p:nvPr/>
        </p:nvPicPr>
        <p:blipFill>
          <a:blip r:embed="rId2" cstate="print"/>
          <a:srcRect r="10909"/>
          <a:stretch>
            <a:fillRect/>
          </a:stretch>
        </p:blipFill>
        <p:spPr bwMode="auto">
          <a:xfrm>
            <a:off x="5181600" y="1219200"/>
            <a:ext cx="3962400" cy="3143251"/>
          </a:xfrm>
          <a:prstGeom prst="rect">
            <a:avLst/>
          </a:prstGeom>
          <a:noFill/>
        </p:spPr>
      </p:pic>
      <p:pic>
        <p:nvPicPr>
          <p:cNvPr id="16386" name="Picture 2" descr="http://i.usatoday.net/news/_photos/2008/12/07/pearlharbor-topper.jpg"/>
          <p:cNvPicPr>
            <a:picLocks noChangeAspect="1" noChangeArrowheads="1"/>
          </p:cNvPicPr>
          <p:nvPr/>
        </p:nvPicPr>
        <p:blipFill>
          <a:blip r:embed="rId3" cstate="print"/>
          <a:srcRect l="5561" t="15000"/>
          <a:stretch>
            <a:fillRect/>
          </a:stretch>
        </p:blipFill>
        <p:spPr bwMode="auto">
          <a:xfrm>
            <a:off x="0" y="4267200"/>
            <a:ext cx="3881846" cy="2590800"/>
          </a:xfrm>
          <a:prstGeom prst="rect">
            <a:avLst/>
          </a:prstGeom>
          <a:noFill/>
        </p:spPr>
      </p:pic>
      <p:pic>
        <p:nvPicPr>
          <p:cNvPr id="16390" name="Picture 6" descr="http://ftp.ibiblio.org/hyperwar/OnlineLibrary/photos/images/h97000/h97398.jpg"/>
          <p:cNvPicPr>
            <a:picLocks noChangeAspect="1" noChangeArrowheads="1"/>
          </p:cNvPicPr>
          <p:nvPr/>
        </p:nvPicPr>
        <p:blipFill>
          <a:blip r:embed="rId4" cstate="print"/>
          <a:srcRect l="14085" t="11803" b="23935"/>
          <a:stretch>
            <a:fillRect/>
          </a:stretch>
        </p:blipFill>
        <p:spPr bwMode="auto">
          <a:xfrm>
            <a:off x="0" y="1219200"/>
            <a:ext cx="5200174" cy="3206274"/>
          </a:xfrm>
          <a:prstGeom prst="rect">
            <a:avLst/>
          </a:prstGeom>
          <a:noFill/>
        </p:spPr>
      </p:pic>
      <p:pic>
        <p:nvPicPr>
          <p:cNvPr id="16400" name="Picture 16" descr="http://www.discoveryman.com/wp-content/uploads/2010/11/pearl-harbor-attack.jpg"/>
          <p:cNvPicPr>
            <a:picLocks noChangeAspect="1" noChangeArrowheads="1"/>
          </p:cNvPicPr>
          <p:nvPr/>
        </p:nvPicPr>
        <p:blipFill>
          <a:blip r:embed="rId5" cstate="print"/>
          <a:srcRect b="14638"/>
          <a:stretch>
            <a:fillRect/>
          </a:stretch>
        </p:blipFill>
        <p:spPr bwMode="auto">
          <a:xfrm>
            <a:off x="5234940" y="4114800"/>
            <a:ext cx="3909060" cy="2743200"/>
          </a:xfrm>
          <a:prstGeom prst="rect">
            <a:avLst/>
          </a:prstGeom>
          <a:noFill/>
        </p:spPr>
      </p:pic>
      <p:pic>
        <p:nvPicPr>
          <p:cNvPr id="16398" name="Picture 14" descr="http://1.bp.blogspot.com/_kdrphzeOB5k/Sx04m77uyPI/AAAAAAAAA4E/FeDEcJvL66M/s640/Attack_on_Pearl_Harbor_US_Propaganda.jpg"/>
          <p:cNvPicPr>
            <a:picLocks noChangeAspect="1" noChangeArrowheads="1"/>
          </p:cNvPicPr>
          <p:nvPr/>
        </p:nvPicPr>
        <p:blipFill>
          <a:blip r:embed="rId6" cstate="print"/>
          <a:srcRect/>
          <a:stretch>
            <a:fillRect/>
          </a:stretch>
        </p:blipFill>
        <p:spPr bwMode="auto">
          <a:xfrm>
            <a:off x="3505200" y="4114800"/>
            <a:ext cx="1837944" cy="2743200"/>
          </a:xfrm>
          <a:prstGeom prst="rect">
            <a:avLst/>
          </a:prstGeom>
          <a:noFill/>
        </p:spPr>
      </p:pic>
    </p:spTree>
  </p:cSld>
  <p:clrMapOvr>
    <a:masterClrMapping/>
  </p:clrMapOvr>
  <p:transition spd="slow">
    <p:strips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Lord’s Church</a:t>
            </a:r>
          </a:p>
        </p:txBody>
      </p:sp>
      <p:sp>
        <p:nvSpPr>
          <p:cNvPr id="4" name="Text Placeholder 3"/>
          <p:cNvSpPr>
            <a:spLocks noGrp="1"/>
          </p:cNvSpPr>
          <p:nvPr>
            <p:ph type="body" idx="1"/>
          </p:nvPr>
        </p:nvSpPr>
        <p:spPr/>
        <p:txBody>
          <a:bodyPr/>
          <a:lstStyle/>
          <a:p>
            <a:r>
              <a:rPr lang="en-US" dirty="0"/>
              <a:t>Differences</a:t>
            </a:r>
          </a:p>
        </p:txBody>
      </p:sp>
      <p:sp>
        <p:nvSpPr>
          <p:cNvPr id="3" name="Content Placeholder 2"/>
          <p:cNvSpPr>
            <a:spLocks noGrp="1"/>
          </p:cNvSpPr>
          <p:nvPr>
            <p:ph sz="half" idx="2"/>
          </p:nvPr>
        </p:nvSpPr>
        <p:spPr/>
        <p:txBody>
          <a:bodyPr>
            <a:normAutofit lnSpcReduction="10000"/>
          </a:bodyPr>
          <a:lstStyle/>
          <a:p>
            <a:r>
              <a:rPr lang="en-US" b="1" dirty="0"/>
              <a:t>Romans 10:8-13</a:t>
            </a:r>
          </a:p>
          <a:p>
            <a:pPr lvl="1"/>
            <a:r>
              <a:rPr lang="en-US" dirty="0"/>
              <a:t>“Jew and Greek”</a:t>
            </a:r>
          </a:p>
          <a:p>
            <a:r>
              <a:rPr lang="en-US" b="1" dirty="0"/>
              <a:t>1 Corinthians 12:12-13</a:t>
            </a:r>
          </a:p>
          <a:p>
            <a:pPr lvl="1"/>
            <a:r>
              <a:rPr lang="en-US" dirty="0"/>
              <a:t>“whether Jew or Greek, whether slave or free”</a:t>
            </a:r>
          </a:p>
          <a:p>
            <a:r>
              <a:rPr lang="en-US" b="1" dirty="0"/>
              <a:t>Galatians 3:28</a:t>
            </a:r>
          </a:p>
          <a:p>
            <a:pPr lvl="1"/>
            <a:r>
              <a:rPr lang="en-US" dirty="0"/>
              <a:t>“neither Jew nor Greek…slave nor free…male nor female”</a:t>
            </a:r>
          </a:p>
          <a:p>
            <a:r>
              <a:rPr lang="en-US" b="1" dirty="0"/>
              <a:t>Colossians 3:9-11</a:t>
            </a:r>
          </a:p>
          <a:p>
            <a:pPr lvl="1"/>
            <a:r>
              <a:rPr lang="en-US" dirty="0"/>
              <a:t>“Greek and Jew, circumcised and uncircumcised, barbarian, Scythian, slave and freeman”</a:t>
            </a:r>
          </a:p>
        </p:txBody>
      </p:sp>
      <p:sp>
        <p:nvSpPr>
          <p:cNvPr id="5" name="Text Placeholder 4"/>
          <p:cNvSpPr>
            <a:spLocks noGrp="1"/>
          </p:cNvSpPr>
          <p:nvPr>
            <p:ph type="body" sz="quarter" idx="3"/>
          </p:nvPr>
        </p:nvSpPr>
        <p:spPr/>
        <p:txBody>
          <a:bodyPr/>
          <a:lstStyle/>
          <a:p>
            <a:r>
              <a:rPr lang="en-US" dirty="0"/>
              <a:t>No distinctions</a:t>
            </a:r>
          </a:p>
        </p:txBody>
      </p:sp>
      <p:sp>
        <p:nvSpPr>
          <p:cNvPr id="6" name="Content Placeholder 5"/>
          <p:cNvSpPr>
            <a:spLocks noGrp="1"/>
          </p:cNvSpPr>
          <p:nvPr>
            <p:ph sz="quarter" idx="4"/>
          </p:nvPr>
        </p:nvSpPr>
        <p:spPr/>
        <p:txBody>
          <a:bodyPr>
            <a:normAutofit lnSpcReduction="10000"/>
          </a:bodyPr>
          <a:lstStyle/>
          <a:p>
            <a:r>
              <a:rPr lang="en-US" b="1" dirty="0"/>
              <a:t>Romans 10:8-13</a:t>
            </a:r>
          </a:p>
          <a:p>
            <a:pPr lvl="1"/>
            <a:r>
              <a:rPr lang="en-US" dirty="0"/>
              <a:t>“Whoever will call upon the name of the Lord will be saved”</a:t>
            </a:r>
          </a:p>
          <a:p>
            <a:r>
              <a:rPr lang="en-US" b="1" dirty="0"/>
              <a:t>1 Corinthians 12:12-13</a:t>
            </a:r>
          </a:p>
          <a:p>
            <a:pPr lvl="1"/>
            <a:r>
              <a:rPr lang="en-US" dirty="0"/>
              <a:t>“we were all baptized into one body”</a:t>
            </a:r>
          </a:p>
          <a:p>
            <a:r>
              <a:rPr lang="en-US" b="1" dirty="0"/>
              <a:t>Galatians 3:28</a:t>
            </a:r>
          </a:p>
          <a:p>
            <a:pPr lvl="1"/>
            <a:r>
              <a:rPr lang="en-US" dirty="0"/>
              <a:t>“you are all one in Christ Jesus”</a:t>
            </a:r>
          </a:p>
          <a:p>
            <a:r>
              <a:rPr lang="en-US" b="1" dirty="0"/>
              <a:t>Colossians 3:9-11</a:t>
            </a:r>
          </a:p>
          <a:p>
            <a:pPr lvl="1"/>
            <a:r>
              <a:rPr lang="en-US" dirty="0"/>
              <a:t>“Christ is all, and in all”</a:t>
            </a:r>
          </a:p>
          <a:p>
            <a:endParaRPr lang="en-US" dirty="0"/>
          </a:p>
        </p:txBody>
      </p:sp>
    </p:spTree>
  </p:cSld>
  <p:clrMapOvr>
    <a:masterClrMapping/>
  </p:clrMapOvr>
  <p:transition spd="slow">
    <p:strips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unite God’s People? </a:t>
            </a:r>
          </a:p>
        </p:txBody>
      </p:sp>
      <p:sp>
        <p:nvSpPr>
          <p:cNvPr id="3" name="Content Placeholder 2"/>
          <p:cNvSpPr>
            <a:spLocks noGrp="1"/>
          </p:cNvSpPr>
          <p:nvPr>
            <p:ph idx="1"/>
          </p:nvPr>
        </p:nvSpPr>
        <p:spPr/>
        <p:txBody>
          <a:bodyPr/>
          <a:lstStyle/>
          <a:p>
            <a:r>
              <a:rPr lang="en-US" dirty="0"/>
              <a:t>We have been made one in Christ and thus, in spite of our many differences, we now have a:</a:t>
            </a:r>
          </a:p>
          <a:p>
            <a:pPr lvl="1"/>
            <a:r>
              <a:rPr lang="en-US" sz="3200" dirty="0"/>
              <a:t>Common goal</a:t>
            </a:r>
          </a:p>
          <a:p>
            <a:pPr lvl="1"/>
            <a:endParaRPr lang="en-US" sz="3200" dirty="0"/>
          </a:p>
          <a:p>
            <a:pPr lvl="1"/>
            <a:r>
              <a:rPr lang="en-US" sz="3200" dirty="0"/>
              <a:t>Common enemy</a:t>
            </a:r>
          </a:p>
        </p:txBody>
      </p:sp>
    </p:spTree>
  </p:cSld>
  <p:clrMapOvr>
    <a:masterClrMapping/>
  </p:clrMapOvr>
  <p:transition spd="slow">
    <p:strips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382000" cy="1252728"/>
          </a:xfrm>
        </p:spPr>
        <p:txBody>
          <a:bodyPr>
            <a:normAutofit/>
          </a:bodyPr>
          <a:lstStyle/>
          <a:p>
            <a:r>
              <a:rPr lang="en-US" dirty="0"/>
              <a:t>One in Christ Against One Enemy</a:t>
            </a:r>
          </a:p>
        </p:txBody>
      </p:sp>
      <p:sp>
        <p:nvSpPr>
          <p:cNvPr id="3" name="Content Placeholder 2"/>
          <p:cNvSpPr>
            <a:spLocks noGrp="1"/>
          </p:cNvSpPr>
          <p:nvPr>
            <p:ph idx="1"/>
          </p:nvPr>
        </p:nvSpPr>
        <p:spPr/>
        <p:txBody>
          <a:bodyPr/>
          <a:lstStyle/>
          <a:p>
            <a:r>
              <a:rPr lang="en-US" dirty="0"/>
              <a:t>A common enemy - Satan</a:t>
            </a:r>
          </a:p>
          <a:p>
            <a:pPr lvl="1"/>
            <a:r>
              <a:rPr lang="en-US" dirty="0"/>
              <a:t>1 Peter 5:8 - adversary </a:t>
            </a:r>
          </a:p>
          <a:p>
            <a:pPr lvl="1"/>
            <a:r>
              <a:rPr lang="en-US" dirty="0"/>
              <a:t>Revelation 12:9-11 – serpent of old, accuser</a:t>
            </a:r>
          </a:p>
          <a:p>
            <a:pPr lvl="1"/>
            <a:r>
              <a:rPr lang="en-US" dirty="0"/>
              <a:t>Matthew 13:19 – the evil</a:t>
            </a:r>
          </a:p>
          <a:p>
            <a:r>
              <a:rPr lang="en-US" dirty="0"/>
              <a:t>The character of our enemy</a:t>
            </a:r>
          </a:p>
          <a:p>
            <a:pPr lvl="1"/>
            <a:r>
              <a:rPr lang="en-US" dirty="0"/>
              <a:t>Liar &amp; murderer – John 8:44</a:t>
            </a:r>
          </a:p>
          <a:p>
            <a:pPr lvl="1"/>
            <a:r>
              <a:rPr lang="en-US" dirty="0"/>
              <a:t>Disguiser – 2 Corinthians 11:14</a:t>
            </a:r>
          </a:p>
          <a:p>
            <a:pPr lvl="1"/>
            <a:r>
              <a:rPr lang="en-US" dirty="0"/>
              <a:t>Deceiver – Revelation 12:9</a:t>
            </a:r>
          </a:p>
          <a:p>
            <a:endParaRPr lang="en-US" dirty="0"/>
          </a:p>
          <a:p>
            <a:pPr lvl="1"/>
            <a:endParaRPr lang="en-US" dirty="0"/>
          </a:p>
          <a:p>
            <a:pPr lvl="1"/>
            <a:endParaRPr lang="en-US" dirty="0"/>
          </a:p>
          <a:p>
            <a:pPr lvl="1"/>
            <a:endParaRPr lang="en-US" dirty="0"/>
          </a:p>
        </p:txBody>
      </p:sp>
    </p:spTree>
  </p:cSld>
  <p:clrMapOvr>
    <a:masterClrMapping/>
  </p:clrMapOvr>
  <p:transition spd="slow">
    <p:strips dir="rd"/>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382000" cy="1252728"/>
          </a:xfrm>
        </p:spPr>
        <p:txBody>
          <a:bodyPr>
            <a:normAutofit/>
          </a:bodyPr>
          <a:lstStyle/>
          <a:p>
            <a:r>
              <a:rPr lang="en-US" dirty="0"/>
              <a:t>One in Christ Against One Enemy</a:t>
            </a:r>
          </a:p>
        </p:txBody>
      </p:sp>
      <p:sp>
        <p:nvSpPr>
          <p:cNvPr id="3" name="Content Placeholder 2"/>
          <p:cNvSpPr>
            <a:spLocks noGrp="1"/>
          </p:cNvSpPr>
          <p:nvPr>
            <p:ph idx="1"/>
          </p:nvPr>
        </p:nvSpPr>
        <p:spPr>
          <a:xfrm>
            <a:off x="457200" y="1775191"/>
            <a:ext cx="8229600" cy="4854209"/>
          </a:xfrm>
        </p:spPr>
        <p:txBody>
          <a:bodyPr>
            <a:normAutofit/>
          </a:bodyPr>
          <a:lstStyle/>
          <a:p>
            <a:r>
              <a:rPr lang="en-US" dirty="0"/>
              <a:t>The goal of our enemy</a:t>
            </a:r>
          </a:p>
          <a:p>
            <a:pPr lvl="1"/>
            <a:r>
              <a:rPr lang="en-US" dirty="0"/>
              <a:t>Devour – 1 Peter 5:8</a:t>
            </a:r>
          </a:p>
          <a:p>
            <a:pPr lvl="1"/>
            <a:r>
              <a:rPr lang="en-US" dirty="0"/>
              <a:t>Sift like wheat – Luke 22:31-32</a:t>
            </a:r>
          </a:p>
          <a:p>
            <a:pPr lvl="1"/>
            <a:r>
              <a:rPr lang="en-US" dirty="0"/>
              <a:t>Tempt to sin – 1 Cor. 7:5; Matt. 4:3; 1 Thess. 3:5</a:t>
            </a:r>
          </a:p>
          <a:p>
            <a:pPr lvl="1"/>
            <a:r>
              <a:rPr lang="en-US" dirty="0"/>
              <a:t>Take advantage of – 2 Corinthians 2:11</a:t>
            </a:r>
          </a:p>
          <a:p>
            <a:pPr lvl="1"/>
            <a:r>
              <a:rPr lang="en-US" dirty="0"/>
              <a:t>Hinder – 1 Thessalonians 2:18</a:t>
            </a:r>
          </a:p>
          <a:p>
            <a:r>
              <a:rPr lang="en-US" dirty="0"/>
              <a:t>We live in enemy territory</a:t>
            </a:r>
          </a:p>
          <a:p>
            <a:pPr lvl="1"/>
            <a:r>
              <a:rPr lang="en-US" dirty="0"/>
              <a:t>1 John 5:19; 2 Corinthians 4:4</a:t>
            </a:r>
          </a:p>
          <a:p>
            <a:pPr lvl="1"/>
            <a:endParaRPr lang="en-US" dirty="0"/>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heckerboard(across)">
                                      <p:cBhvr>
                                        <p:cTn id="27" dur="500"/>
                                        <p:tgtEl>
                                          <p:spTgt spid="3">
                                            <p:txEl>
                                              <p:pRg st="6" end="6"/>
                                            </p:txEl>
                                          </p:spTgt>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checkerboard(across)">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a:t>
            </a:r>
          </a:p>
        </p:txBody>
      </p:sp>
      <p:sp>
        <p:nvSpPr>
          <p:cNvPr id="3" name="Content Placeholder 2"/>
          <p:cNvSpPr>
            <a:spLocks noGrp="1"/>
          </p:cNvSpPr>
          <p:nvPr>
            <p:ph idx="1"/>
          </p:nvPr>
        </p:nvSpPr>
        <p:spPr/>
        <p:txBody>
          <a:bodyPr>
            <a:normAutofit/>
          </a:bodyPr>
          <a:lstStyle/>
          <a:p>
            <a:r>
              <a:rPr lang="en-US" dirty="0"/>
              <a:t>Given the nature of our enemy, to what extent must we devote ourselves to handling and conquering this enemy?</a:t>
            </a:r>
          </a:p>
          <a:p>
            <a:pPr lvl="1"/>
            <a:r>
              <a:rPr lang="en-US" dirty="0"/>
              <a:t>Be alert – 1 Peter 5:8</a:t>
            </a:r>
          </a:p>
          <a:p>
            <a:pPr lvl="2"/>
            <a:r>
              <a:rPr lang="en-US" dirty="0"/>
              <a:t>“to watch, to refrain from sleep” – </a:t>
            </a:r>
            <a:r>
              <a:rPr lang="en-US" dirty="0" err="1"/>
              <a:t>Zodhiates</a:t>
            </a:r>
            <a:endParaRPr lang="en-US" dirty="0"/>
          </a:p>
          <a:p>
            <a:r>
              <a:rPr lang="en-US" dirty="0"/>
              <a:t>Isn’t this a matter which necessitates we keep our differences in perspective?</a:t>
            </a:r>
          </a:p>
          <a:p>
            <a:pPr lvl="1"/>
            <a:r>
              <a:rPr lang="en-US" dirty="0"/>
              <a:t>Insignificant as insignificant and significant as significant!</a:t>
            </a:r>
          </a:p>
        </p:txBody>
      </p:sp>
    </p:spTree>
  </p:cSld>
  <p:clrMapOvr>
    <a:masterClrMapping/>
  </p:clrMapOvr>
  <p:transition spd="slow">
    <p:strips dir="rd"/>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382000" cy="1252728"/>
          </a:xfrm>
        </p:spPr>
        <p:txBody>
          <a:bodyPr>
            <a:normAutofit/>
          </a:bodyPr>
          <a:lstStyle/>
          <a:p>
            <a:r>
              <a:rPr lang="en-US" dirty="0"/>
              <a:t>Consider</a:t>
            </a:r>
          </a:p>
        </p:txBody>
      </p:sp>
      <p:sp>
        <p:nvSpPr>
          <p:cNvPr id="3" name="Content Placeholder 2"/>
          <p:cNvSpPr>
            <a:spLocks noGrp="1"/>
          </p:cNvSpPr>
          <p:nvPr>
            <p:ph idx="1"/>
          </p:nvPr>
        </p:nvSpPr>
        <p:spPr>
          <a:xfrm>
            <a:off x="457200" y="1775191"/>
            <a:ext cx="8686800" cy="4625609"/>
          </a:xfrm>
        </p:spPr>
        <p:txBody>
          <a:bodyPr>
            <a:normAutofit/>
          </a:bodyPr>
          <a:lstStyle/>
          <a:p>
            <a:r>
              <a:rPr lang="en-US" dirty="0"/>
              <a:t>Understanding who our enemy is will prevent us from making a big deal out of insignificant matters and cause us to treat more seriously those matters of significance.</a:t>
            </a:r>
          </a:p>
          <a:p>
            <a:endParaRPr lang="en-US" dirty="0"/>
          </a:p>
          <a:p>
            <a:r>
              <a:rPr lang="en-US" dirty="0"/>
              <a:t>I must be willing to overlook petty differences in our fight against our common enemy.</a:t>
            </a: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Treating Brethren As the Enemy</a:t>
            </a:r>
          </a:p>
        </p:txBody>
      </p:sp>
      <p:sp>
        <p:nvSpPr>
          <p:cNvPr id="3" name="Content Placeholder 2"/>
          <p:cNvSpPr>
            <a:spLocks noGrp="1"/>
          </p:cNvSpPr>
          <p:nvPr>
            <p:ph idx="1"/>
          </p:nvPr>
        </p:nvSpPr>
        <p:spPr>
          <a:xfrm>
            <a:off x="457200" y="1775191"/>
            <a:ext cx="8229600" cy="4930409"/>
          </a:xfrm>
        </p:spPr>
        <p:txBody>
          <a:bodyPr>
            <a:normAutofit lnSpcReduction="10000"/>
          </a:bodyPr>
          <a:lstStyle/>
          <a:p>
            <a:r>
              <a:rPr lang="en-US" dirty="0"/>
              <a:t>By being gossips and busy bodies</a:t>
            </a:r>
          </a:p>
          <a:p>
            <a:pPr lvl="1"/>
            <a:r>
              <a:rPr lang="en-US" dirty="0"/>
              <a:t>1 Timothy 5:11-15; cf. Matt. 18:15-17; Gal. 6:1</a:t>
            </a:r>
          </a:p>
          <a:p>
            <a:r>
              <a:rPr lang="en-US" dirty="0"/>
              <a:t>By having a closed or blinded mind</a:t>
            </a:r>
          </a:p>
          <a:p>
            <a:pPr lvl="1"/>
            <a:r>
              <a:rPr lang="en-US" dirty="0"/>
              <a:t>Luke 8:12;  2 Corinthians 4:3-4</a:t>
            </a:r>
          </a:p>
          <a:p>
            <a:r>
              <a:rPr lang="en-US" dirty="0"/>
              <a:t>By mistreating the </a:t>
            </a:r>
            <a:r>
              <a:rPr lang="en-US" dirty="0" err="1"/>
              <a:t>disfellowshipped</a:t>
            </a:r>
            <a:endParaRPr lang="en-US" dirty="0"/>
          </a:p>
          <a:p>
            <a:pPr lvl="1"/>
            <a:r>
              <a:rPr lang="en-US" dirty="0"/>
              <a:t>2 Thessalonians 3:14-15; cf. 2 Timothy 2:24-26</a:t>
            </a:r>
          </a:p>
          <a:p>
            <a:r>
              <a:rPr lang="en-US" dirty="0"/>
              <a:t>By not forgiving the penitent brother</a:t>
            </a:r>
          </a:p>
          <a:p>
            <a:pPr lvl="1"/>
            <a:r>
              <a:rPr lang="en-US" dirty="0"/>
              <a:t>2 Corinthians 2:5-11</a:t>
            </a:r>
          </a:p>
          <a:p>
            <a:r>
              <a:rPr lang="en-US" dirty="0"/>
              <a:t>By staying angry and holding grudges</a:t>
            </a:r>
          </a:p>
          <a:p>
            <a:pPr lvl="1"/>
            <a:r>
              <a:rPr lang="en-US" dirty="0"/>
              <a:t>Ephesians 4:27</a:t>
            </a:r>
          </a:p>
        </p:txBody>
      </p:sp>
    </p:spTree>
  </p:cSld>
  <p:clrMapOvr>
    <a:masterClrMapping/>
  </p:clrMapOvr>
  <p:transition spd="slow">
    <p:strips dir="rd"/>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Though love serve one another</a:t>
            </a:r>
          </a:p>
        </p:txBody>
      </p:sp>
      <p:sp>
        <p:nvSpPr>
          <p:cNvPr id="3" name="Content Placeholder 2"/>
          <p:cNvSpPr>
            <a:spLocks noGrp="1"/>
          </p:cNvSpPr>
          <p:nvPr>
            <p:ph idx="1"/>
          </p:nvPr>
        </p:nvSpPr>
        <p:spPr/>
        <p:txBody>
          <a:bodyPr>
            <a:normAutofit/>
          </a:bodyPr>
          <a:lstStyle/>
          <a:p>
            <a:r>
              <a:rPr lang="en-US" dirty="0"/>
              <a:t>Galatians 5:13-15</a:t>
            </a:r>
          </a:p>
          <a:p>
            <a:pPr lvl="1"/>
            <a:r>
              <a:rPr lang="en-US" dirty="0"/>
              <a:t>For you were called to freedom, brethren; only do not turn your freedom into an opportunity for the flesh, but through love serve one another.  For the whole Law is fulfilled in one word, in the statement, "YOU SHALL LOVE YOUR NEIGHBOR AS YOURSELF."  But if you bite and devour one another, take care that you are not consumed by one another. </a:t>
            </a:r>
          </a:p>
          <a:p>
            <a:endParaRPr lang="en-US" dirty="0"/>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History Lesson</a:t>
            </a:r>
          </a:p>
        </p:txBody>
      </p:sp>
      <p:sp>
        <p:nvSpPr>
          <p:cNvPr id="3" name="Content Placeholder 2"/>
          <p:cNvSpPr>
            <a:spLocks noGrp="1"/>
          </p:cNvSpPr>
          <p:nvPr>
            <p:ph idx="1"/>
          </p:nvPr>
        </p:nvSpPr>
        <p:spPr>
          <a:xfrm>
            <a:off x="457200" y="1775191"/>
            <a:ext cx="8229600" cy="4930409"/>
          </a:xfrm>
        </p:spPr>
        <p:txBody>
          <a:bodyPr>
            <a:normAutofit fontScale="92500" lnSpcReduction="10000"/>
          </a:bodyPr>
          <a:lstStyle/>
          <a:p>
            <a:r>
              <a:rPr lang="en-US" dirty="0"/>
              <a:t>2 Chronicles 20:1-25</a:t>
            </a:r>
          </a:p>
          <a:p>
            <a:pPr lvl="1"/>
            <a:r>
              <a:rPr lang="en-US" dirty="0"/>
              <a:t>Moabites, Ammonites and </a:t>
            </a:r>
            <a:r>
              <a:rPr lang="en-US" dirty="0" err="1"/>
              <a:t>Meunites</a:t>
            </a:r>
            <a:r>
              <a:rPr lang="en-US" dirty="0"/>
              <a:t> gather to attack Judah – “a great multitude” – Vs. 1-2</a:t>
            </a:r>
          </a:p>
          <a:p>
            <a:pPr lvl="1"/>
            <a:r>
              <a:rPr lang="en-US" dirty="0"/>
              <a:t>Jehoshaphat is told they would not have to fight in this battle – Vs. 17</a:t>
            </a:r>
          </a:p>
          <a:p>
            <a:pPr lvl="1"/>
            <a:r>
              <a:rPr lang="en-US" dirty="0"/>
              <a:t>The multitude fought with and then destroyed each other – Vs. 22-23</a:t>
            </a:r>
          </a:p>
          <a:p>
            <a:r>
              <a:rPr lang="en-US" dirty="0"/>
              <a:t>The lesson?</a:t>
            </a:r>
          </a:p>
          <a:p>
            <a:pPr lvl="1"/>
            <a:r>
              <a:rPr lang="en-US" dirty="0"/>
              <a:t>Let us not give the victory to Satan by fighting with and destroying ourselves and thus never actually doing battle with our real enemy!</a:t>
            </a:r>
          </a:p>
        </p:txBody>
      </p:sp>
    </p:spTree>
    <p:extLst>
      <p:ext uri="{BB962C8B-B14F-4D97-AF65-F5344CB8AC3E}">
        <p14:creationId xmlns:p14="http://schemas.microsoft.com/office/powerpoint/2010/main" val="766047443"/>
      </p:ext>
    </p:extLst>
  </p:cSld>
  <p:clrMapOvr>
    <a:masterClrMapping/>
  </p:clrMapOvr>
  <p:transition spd="slow">
    <p:strips dir="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a:t>
            </a:r>
          </a:p>
        </p:txBody>
      </p:sp>
      <p:sp>
        <p:nvSpPr>
          <p:cNvPr id="3" name="Content Placeholder 2"/>
          <p:cNvSpPr>
            <a:spLocks noGrp="1"/>
          </p:cNvSpPr>
          <p:nvPr>
            <p:ph idx="1"/>
          </p:nvPr>
        </p:nvSpPr>
        <p:spPr/>
        <p:txBody>
          <a:bodyPr/>
          <a:lstStyle/>
          <a:p>
            <a:r>
              <a:rPr lang="en-US" dirty="0"/>
              <a:t>We have a common goal of glorifying and pleasing God.</a:t>
            </a:r>
          </a:p>
          <a:p>
            <a:r>
              <a:rPr lang="en-US" dirty="0"/>
              <a:t>We have a common enemy in the devil.</a:t>
            </a:r>
          </a:p>
          <a:p>
            <a:endParaRPr lang="en-US" dirty="0"/>
          </a:p>
          <a:p>
            <a:r>
              <a:rPr lang="en-US" dirty="0"/>
              <a:t>Remembering these two points will help us maintain our unity in the midst </a:t>
            </a:r>
            <a:r>
              <a:rPr lang="en-US"/>
              <a:t>of our differences</a:t>
            </a:r>
            <a:r>
              <a:rPr lang="en-US" dirty="0"/>
              <a:t>.</a:t>
            </a:r>
          </a:p>
        </p:txBody>
      </p:sp>
    </p:spTree>
  </p:cSld>
  <p:clrMapOvr>
    <a:masterClrMapping/>
  </p:clrMapOvr>
  <p:transition spd="slow">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September 11, 2001</a:t>
            </a:r>
          </a:p>
        </p:txBody>
      </p:sp>
      <p:pic>
        <p:nvPicPr>
          <p:cNvPr id="10244" name="Picture 4" descr="http://moisturizingbodylotion.org/wp-content/uploads/2010/09/create-twin-towers1.jpg"/>
          <p:cNvPicPr>
            <a:picLocks noChangeAspect="1" noChangeArrowheads="1"/>
          </p:cNvPicPr>
          <p:nvPr/>
        </p:nvPicPr>
        <p:blipFill>
          <a:blip r:embed="rId2" cstate="print"/>
          <a:srcRect/>
          <a:stretch>
            <a:fillRect/>
          </a:stretch>
        </p:blipFill>
        <p:spPr bwMode="auto">
          <a:xfrm>
            <a:off x="0" y="4114799"/>
            <a:ext cx="2219325" cy="2743201"/>
          </a:xfrm>
          <a:prstGeom prst="rect">
            <a:avLst/>
          </a:prstGeom>
          <a:noFill/>
        </p:spPr>
      </p:pic>
      <p:pic>
        <p:nvPicPr>
          <p:cNvPr id="10252" name="Picture 12" descr="http://www.pulitzer.org/imported-data/year/2002/breaking-news-photography/works/attack_8.jpg"/>
          <p:cNvPicPr>
            <a:picLocks noChangeAspect="1" noChangeArrowheads="1"/>
          </p:cNvPicPr>
          <p:nvPr/>
        </p:nvPicPr>
        <p:blipFill>
          <a:blip r:embed="rId3" cstate="print"/>
          <a:srcRect/>
          <a:stretch>
            <a:fillRect/>
          </a:stretch>
        </p:blipFill>
        <p:spPr bwMode="auto">
          <a:xfrm>
            <a:off x="2057400" y="3905249"/>
            <a:ext cx="4457700" cy="2952751"/>
          </a:xfrm>
          <a:prstGeom prst="rect">
            <a:avLst/>
          </a:prstGeom>
          <a:noFill/>
        </p:spPr>
      </p:pic>
      <p:pic>
        <p:nvPicPr>
          <p:cNvPr id="10246" name="Picture 6" descr="http://momento24.com/en/wp-content/uploads/2010/09/collapse.jpg"/>
          <p:cNvPicPr>
            <a:picLocks noChangeAspect="1" noChangeArrowheads="1"/>
          </p:cNvPicPr>
          <p:nvPr/>
        </p:nvPicPr>
        <p:blipFill>
          <a:blip r:embed="rId4" cstate="print"/>
          <a:srcRect l="6400"/>
          <a:stretch>
            <a:fillRect/>
          </a:stretch>
        </p:blipFill>
        <p:spPr bwMode="auto">
          <a:xfrm>
            <a:off x="2514600" y="1371600"/>
            <a:ext cx="4457700" cy="3248026"/>
          </a:xfrm>
          <a:prstGeom prst="rect">
            <a:avLst/>
          </a:prstGeom>
          <a:noFill/>
        </p:spPr>
      </p:pic>
      <p:pic>
        <p:nvPicPr>
          <p:cNvPr id="10242" name="Picture 2" descr="http://phillyflash.files.wordpress.com/2010/09/rescue.jpg?w=270&amp;h=300"/>
          <p:cNvPicPr>
            <a:picLocks noChangeAspect="1" noChangeArrowheads="1"/>
          </p:cNvPicPr>
          <p:nvPr/>
        </p:nvPicPr>
        <p:blipFill>
          <a:blip r:embed="rId5" cstate="print"/>
          <a:srcRect/>
          <a:stretch>
            <a:fillRect/>
          </a:stretch>
        </p:blipFill>
        <p:spPr bwMode="auto">
          <a:xfrm>
            <a:off x="0" y="1371600"/>
            <a:ext cx="2571750" cy="2933700"/>
          </a:xfrm>
          <a:prstGeom prst="rect">
            <a:avLst/>
          </a:prstGeom>
          <a:noFill/>
        </p:spPr>
      </p:pic>
      <p:pic>
        <p:nvPicPr>
          <p:cNvPr id="10254" name="Picture 14" descr="http://cache4.asset-cache.net/xc/1328808.jpg?v=1&amp;c=IWSAsset&amp;k=2&amp;d=77BFBA49EF878921F7C3FC3F69D929FD7E22E54C19EF25A885B9D12AC5EF0F739A19CB31575BEB5DE30A760B0D811297"/>
          <p:cNvPicPr>
            <a:picLocks noChangeAspect="1" noChangeArrowheads="1"/>
          </p:cNvPicPr>
          <p:nvPr/>
        </p:nvPicPr>
        <p:blipFill>
          <a:blip r:embed="rId6" cstate="print"/>
          <a:srcRect l="5053" r="12421"/>
          <a:stretch>
            <a:fillRect/>
          </a:stretch>
        </p:blipFill>
        <p:spPr bwMode="auto">
          <a:xfrm>
            <a:off x="6400800" y="1200149"/>
            <a:ext cx="3733800" cy="5657851"/>
          </a:xfrm>
          <a:prstGeom prst="rect">
            <a:avLst/>
          </a:prstGeom>
          <a:noFill/>
        </p:spPr>
      </p:pic>
    </p:spTree>
  </p:cSld>
  <p:clrMapOvr>
    <a:masterClrMapping/>
  </p:clrMapOvr>
  <p:transition spd="slow">
    <p:strips dir="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Finding Unity Amidst Our Differences</a:t>
            </a:r>
          </a:p>
        </p:txBody>
      </p:sp>
      <p:sp>
        <p:nvSpPr>
          <p:cNvPr id="3" name="Subtitle 2"/>
          <p:cNvSpPr>
            <a:spLocks noGrp="1"/>
          </p:cNvSpPr>
          <p:nvPr>
            <p:ph type="subTitle" idx="1"/>
          </p:nvPr>
        </p:nvSpPr>
        <p:spPr/>
        <p:txBody>
          <a:bodyPr/>
          <a:lstStyle/>
          <a:p>
            <a:r>
              <a:rPr lang="en-US" dirty="0"/>
              <a:t>Learning to work together in spite of our many differences.</a:t>
            </a:r>
          </a:p>
        </p:txBody>
      </p:sp>
    </p:spTree>
  </p:cSld>
  <p:clrMapOvr>
    <a:masterClrMapping/>
  </p:clrMapOvr>
  <p:transition spd="slow">
    <p:strips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united our nation?</a:t>
            </a:r>
          </a:p>
        </p:txBody>
      </p:sp>
      <p:sp>
        <p:nvSpPr>
          <p:cNvPr id="3" name="Content Placeholder 2"/>
          <p:cNvSpPr>
            <a:spLocks noGrp="1"/>
          </p:cNvSpPr>
          <p:nvPr>
            <p:ph idx="1"/>
          </p:nvPr>
        </p:nvSpPr>
        <p:spPr/>
        <p:txBody>
          <a:bodyPr/>
          <a:lstStyle/>
          <a:p>
            <a:r>
              <a:rPr lang="en-US" dirty="0"/>
              <a:t>A Common Goal</a:t>
            </a:r>
          </a:p>
          <a:p>
            <a:pPr lvl="1"/>
            <a:r>
              <a:rPr lang="en-US" dirty="0"/>
              <a:t>Vengeance on our attackers.</a:t>
            </a:r>
          </a:p>
          <a:p>
            <a:endParaRPr lang="en-US" dirty="0"/>
          </a:p>
          <a:p>
            <a:r>
              <a:rPr lang="en-US" dirty="0"/>
              <a:t>A Common Enemy</a:t>
            </a:r>
          </a:p>
          <a:p>
            <a:pPr lvl="1"/>
            <a:r>
              <a:rPr lang="en-US" dirty="0"/>
              <a:t>Japanese</a:t>
            </a:r>
          </a:p>
          <a:p>
            <a:pPr lvl="1"/>
            <a:r>
              <a:rPr lang="en-US" dirty="0"/>
              <a:t>Al Qaeda</a:t>
            </a:r>
          </a:p>
          <a:p>
            <a:pPr lvl="1">
              <a:buNone/>
            </a:pPr>
            <a:endParaRPr lang="en-US" dirty="0"/>
          </a:p>
        </p:txBody>
      </p:sp>
    </p:spTree>
  </p:cSld>
  <p:clrMapOvr>
    <a:masterClrMapping/>
  </p:clrMapOvr>
  <p:transition spd="slow">
    <p:strips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Lord’s Church</a:t>
            </a:r>
          </a:p>
        </p:txBody>
      </p:sp>
      <p:sp>
        <p:nvSpPr>
          <p:cNvPr id="4" name="Text Placeholder 3"/>
          <p:cNvSpPr>
            <a:spLocks noGrp="1"/>
          </p:cNvSpPr>
          <p:nvPr>
            <p:ph type="body" idx="1"/>
          </p:nvPr>
        </p:nvSpPr>
        <p:spPr/>
        <p:txBody>
          <a:bodyPr/>
          <a:lstStyle/>
          <a:p>
            <a:r>
              <a:rPr lang="en-US" dirty="0"/>
              <a:t>Differences</a:t>
            </a:r>
          </a:p>
        </p:txBody>
      </p:sp>
      <p:sp>
        <p:nvSpPr>
          <p:cNvPr id="3" name="Content Placeholder 2"/>
          <p:cNvSpPr>
            <a:spLocks noGrp="1"/>
          </p:cNvSpPr>
          <p:nvPr>
            <p:ph sz="half" idx="2"/>
          </p:nvPr>
        </p:nvSpPr>
        <p:spPr/>
        <p:txBody>
          <a:bodyPr>
            <a:normAutofit lnSpcReduction="10000"/>
          </a:bodyPr>
          <a:lstStyle/>
          <a:p>
            <a:r>
              <a:rPr lang="en-US" b="1" dirty="0"/>
              <a:t>Romans 10:8-13</a:t>
            </a:r>
          </a:p>
          <a:p>
            <a:pPr lvl="1"/>
            <a:r>
              <a:rPr lang="en-US" dirty="0"/>
              <a:t>“Jew and Greek”</a:t>
            </a:r>
          </a:p>
          <a:p>
            <a:r>
              <a:rPr lang="en-US" b="1" dirty="0"/>
              <a:t>1 Corinthians 12:12-13</a:t>
            </a:r>
          </a:p>
          <a:p>
            <a:pPr lvl="1"/>
            <a:r>
              <a:rPr lang="en-US" dirty="0"/>
              <a:t>“whether Jew or Greek, whether slave or free”</a:t>
            </a:r>
          </a:p>
          <a:p>
            <a:r>
              <a:rPr lang="en-US" b="1" dirty="0"/>
              <a:t>Galatians 3:28</a:t>
            </a:r>
          </a:p>
          <a:p>
            <a:pPr lvl="1"/>
            <a:r>
              <a:rPr lang="en-US" dirty="0"/>
              <a:t>“neither Jew nor Greek…slave nor free…male nor female”</a:t>
            </a:r>
          </a:p>
          <a:p>
            <a:r>
              <a:rPr lang="en-US" b="1" dirty="0"/>
              <a:t>Colossians 3:9-11</a:t>
            </a:r>
          </a:p>
          <a:p>
            <a:pPr lvl="1"/>
            <a:r>
              <a:rPr lang="en-US" dirty="0"/>
              <a:t>“Greek and Jew, circumcised and uncircumcised, barbarian, Scythian, slave and freeman”</a:t>
            </a:r>
          </a:p>
        </p:txBody>
      </p:sp>
      <p:sp>
        <p:nvSpPr>
          <p:cNvPr id="5" name="Text Placeholder 4"/>
          <p:cNvSpPr>
            <a:spLocks noGrp="1"/>
          </p:cNvSpPr>
          <p:nvPr>
            <p:ph type="body" sz="quarter" idx="3"/>
          </p:nvPr>
        </p:nvSpPr>
        <p:spPr/>
        <p:txBody>
          <a:bodyPr/>
          <a:lstStyle/>
          <a:p>
            <a:r>
              <a:rPr lang="en-US" dirty="0"/>
              <a:t>No distinctions</a:t>
            </a:r>
          </a:p>
        </p:txBody>
      </p:sp>
      <p:sp>
        <p:nvSpPr>
          <p:cNvPr id="6" name="Content Placeholder 5"/>
          <p:cNvSpPr>
            <a:spLocks noGrp="1"/>
          </p:cNvSpPr>
          <p:nvPr>
            <p:ph sz="quarter" idx="4"/>
          </p:nvPr>
        </p:nvSpPr>
        <p:spPr/>
        <p:txBody>
          <a:bodyPr>
            <a:normAutofit lnSpcReduction="10000"/>
          </a:bodyPr>
          <a:lstStyle/>
          <a:p>
            <a:r>
              <a:rPr lang="en-US" b="1" dirty="0"/>
              <a:t>Romans 10:8-13</a:t>
            </a:r>
          </a:p>
          <a:p>
            <a:pPr lvl="1"/>
            <a:r>
              <a:rPr lang="en-US" dirty="0"/>
              <a:t>“Whoever will call upon the name of the Lord will be saved”</a:t>
            </a:r>
          </a:p>
          <a:p>
            <a:r>
              <a:rPr lang="en-US" b="1" dirty="0"/>
              <a:t>1 Corinthians 12:12-13</a:t>
            </a:r>
          </a:p>
          <a:p>
            <a:pPr lvl="1"/>
            <a:r>
              <a:rPr lang="en-US" dirty="0"/>
              <a:t>“we were all baptized into one body”</a:t>
            </a:r>
          </a:p>
          <a:p>
            <a:r>
              <a:rPr lang="en-US" b="1" dirty="0"/>
              <a:t>Galatians 3:28</a:t>
            </a:r>
          </a:p>
          <a:p>
            <a:pPr lvl="1"/>
            <a:r>
              <a:rPr lang="en-US" dirty="0"/>
              <a:t>“you are all one in Christ Jesus”</a:t>
            </a:r>
          </a:p>
          <a:p>
            <a:r>
              <a:rPr lang="en-US" b="1" dirty="0"/>
              <a:t>Colossians 3:9-11</a:t>
            </a:r>
          </a:p>
          <a:p>
            <a:pPr lvl="1"/>
            <a:r>
              <a:rPr lang="en-US" dirty="0"/>
              <a:t>“Christ is all, and in all”</a:t>
            </a:r>
          </a:p>
          <a:p>
            <a:endParaRPr lang="en-US" dirty="0"/>
          </a:p>
        </p:txBody>
      </p:sp>
    </p:spTree>
  </p:cSld>
  <p:clrMapOvr>
    <a:masterClrMapping/>
  </p:clrMapOvr>
  <p:transition spd="slow">
    <p:strips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unite God’s People? </a:t>
            </a:r>
          </a:p>
        </p:txBody>
      </p:sp>
      <p:sp>
        <p:nvSpPr>
          <p:cNvPr id="3" name="Content Placeholder 2"/>
          <p:cNvSpPr>
            <a:spLocks noGrp="1"/>
          </p:cNvSpPr>
          <p:nvPr>
            <p:ph idx="1"/>
          </p:nvPr>
        </p:nvSpPr>
        <p:spPr/>
        <p:txBody>
          <a:bodyPr/>
          <a:lstStyle/>
          <a:p>
            <a:r>
              <a:rPr lang="en-US" dirty="0"/>
              <a:t>We have been made one in Christ and thus, in spite of our many differences, we now have a:</a:t>
            </a:r>
          </a:p>
          <a:p>
            <a:pPr lvl="1"/>
            <a:r>
              <a:rPr lang="en-US" sz="3200" dirty="0"/>
              <a:t>Common goal</a:t>
            </a:r>
          </a:p>
          <a:p>
            <a:pPr lvl="1"/>
            <a:endParaRPr lang="en-US" sz="3200" dirty="0"/>
          </a:p>
          <a:p>
            <a:pPr lvl="1"/>
            <a:r>
              <a:rPr lang="en-US" sz="3200" dirty="0"/>
              <a:t>Common enemy</a:t>
            </a:r>
          </a:p>
        </p:txBody>
      </p:sp>
    </p:spTree>
  </p:cSld>
  <p:clrMapOvr>
    <a:masterClrMapping/>
  </p:clrMapOvr>
  <p:transition spd="slow">
    <p:strips dir="rd"/>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in Christ for One Purpose</a:t>
            </a:r>
          </a:p>
        </p:txBody>
      </p:sp>
      <p:sp>
        <p:nvSpPr>
          <p:cNvPr id="3" name="Content Placeholder 2"/>
          <p:cNvSpPr>
            <a:spLocks noGrp="1"/>
          </p:cNvSpPr>
          <p:nvPr>
            <p:ph idx="1"/>
          </p:nvPr>
        </p:nvSpPr>
        <p:spPr>
          <a:xfrm>
            <a:off x="457200" y="1600200"/>
            <a:ext cx="8686800" cy="4525963"/>
          </a:xfrm>
        </p:spPr>
        <p:txBody>
          <a:bodyPr>
            <a:normAutofit/>
          </a:bodyPr>
          <a:lstStyle/>
          <a:p>
            <a:r>
              <a:rPr lang="en-US" dirty="0"/>
              <a:t>A common goal</a:t>
            </a:r>
          </a:p>
          <a:p>
            <a:pPr lvl="1"/>
            <a:r>
              <a:rPr lang="en-US" dirty="0"/>
              <a:t>Glorifying God</a:t>
            </a:r>
          </a:p>
          <a:p>
            <a:pPr lvl="2"/>
            <a:r>
              <a:rPr lang="en-US" dirty="0"/>
              <a:t>1 Corinthians 6:20 – I must glorify God.</a:t>
            </a:r>
          </a:p>
          <a:p>
            <a:pPr lvl="2"/>
            <a:r>
              <a:rPr lang="en-US" dirty="0"/>
              <a:t>2 Corinthians 9:13 – I must cause other saints to glorify God.</a:t>
            </a:r>
          </a:p>
          <a:p>
            <a:pPr lvl="2"/>
            <a:r>
              <a:rPr lang="en-US" dirty="0"/>
              <a:t>Matthew 5:16 – I must cause sinners to glorify God.</a:t>
            </a:r>
          </a:p>
          <a:p>
            <a:pPr lvl="1"/>
            <a:r>
              <a:rPr lang="en-US" dirty="0"/>
              <a:t>Pleasing God</a:t>
            </a:r>
          </a:p>
          <a:p>
            <a:pPr lvl="2"/>
            <a:r>
              <a:rPr lang="en-US" dirty="0"/>
              <a:t>1 Thessalonians 4:1 – “please God”</a:t>
            </a:r>
          </a:p>
          <a:p>
            <a:pPr lvl="2"/>
            <a:r>
              <a:rPr lang="en-US" dirty="0"/>
              <a:t>2 Corinthians 5:9 – “pleasing to Him”</a:t>
            </a:r>
          </a:p>
          <a:p>
            <a:pPr lvl="2"/>
            <a:r>
              <a:rPr lang="en-US" dirty="0"/>
              <a:t>Colossians 1:10 – “please Him in all respects”</a:t>
            </a: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heckerboard(across)">
                                      <p:cBhvr>
                                        <p:cTn id="25" dur="500"/>
                                        <p:tgtEl>
                                          <p:spTgt spid="3">
                                            <p:txEl>
                                              <p:pRg st="6" end="6"/>
                                            </p:txEl>
                                          </p:spTgt>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heckerboard(across)">
                                      <p:cBhvr>
                                        <p:cTn id="28" dur="500"/>
                                        <p:tgtEl>
                                          <p:spTgt spid="3">
                                            <p:txEl>
                                              <p:pRg st="7" end="7"/>
                                            </p:txEl>
                                          </p:spTgt>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checkerboard(across)">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3352800"/>
            <a:ext cx="8686800" cy="1676400"/>
          </a:xfrm>
        </p:spPr>
        <p:txBody>
          <a:bodyPr>
            <a:normAutofit/>
          </a:bodyPr>
          <a:lstStyle/>
          <a:p>
            <a:r>
              <a:rPr lang="en-US" dirty="0"/>
              <a:t>One in purpose but still different!</a:t>
            </a:r>
          </a:p>
        </p:txBody>
      </p:sp>
      <p:sp>
        <p:nvSpPr>
          <p:cNvPr id="5" name="Subtitle 4"/>
          <p:cNvSpPr>
            <a:spLocks noGrp="1"/>
          </p:cNvSpPr>
          <p:nvPr>
            <p:ph type="subTitle" idx="1"/>
          </p:nvPr>
        </p:nvSpPr>
        <p:spPr>
          <a:xfrm>
            <a:off x="381000" y="1828800"/>
            <a:ext cx="8382000" cy="1499616"/>
          </a:xfrm>
        </p:spPr>
        <p:txBody>
          <a:bodyPr/>
          <a:lstStyle/>
          <a:p>
            <a:r>
              <a:rPr lang="en-US" dirty="0"/>
              <a:t>How do we handle these differences?</a:t>
            </a:r>
          </a:p>
        </p:txBody>
      </p:sp>
    </p:spTree>
  </p:cSld>
  <p:clrMapOvr>
    <a:masterClrMapping/>
  </p:clrMapOvr>
  <p:transition spd="slow">
    <p:strips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If our common goal is </a:t>
            </a:r>
            <a:br>
              <a:rPr lang="en-US" dirty="0"/>
            </a:br>
            <a:r>
              <a:rPr lang="en-US" dirty="0"/>
              <a:t>glorifying and  pleasing God. . .</a:t>
            </a:r>
          </a:p>
        </p:txBody>
      </p:sp>
      <p:sp>
        <p:nvSpPr>
          <p:cNvPr id="3" name="Content Placeholder 2"/>
          <p:cNvSpPr>
            <a:spLocks noGrp="1"/>
          </p:cNvSpPr>
          <p:nvPr>
            <p:ph idx="1"/>
          </p:nvPr>
        </p:nvSpPr>
        <p:spPr>
          <a:xfrm>
            <a:off x="457200" y="1775191"/>
            <a:ext cx="8686800" cy="4930409"/>
          </a:xfrm>
        </p:spPr>
        <p:txBody>
          <a:bodyPr>
            <a:normAutofit/>
          </a:bodyPr>
          <a:lstStyle/>
          <a:p>
            <a:r>
              <a:rPr lang="en-US" dirty="0"/>
              <a:t>Some differences are insignificant</a:t>
            </a:r>
          </a:p>
          <a:p>
            <a:pPr lvl="1"/>
            <a:r>
              <a:rPr lang="en-US" dirty="0"/>
              <a:t>Romans 14:1-4 – personal scruples</a:t>
            </a:r>
          </a:p>
          <a:p>
            <a:pPr lvl="1"/>
            <a:r>
              <a:rPr lang="en-US" dirty="0"/>
              <a:t>1 Corinthians 6:4-7 – personal loss</a:t>
            </a:r>
          </a:p>
          <a:p>
            <a:r>
              <a:rPr lang="en-US" dirty="0"/>
              <a:t>Some differences are significant</a:t>
            </a:r>
          </a:p>
          <a:p>
            <a:pPr lvl="1"/>
            <a:r>
              <a:rPr lang="en-US" dirty="0"/>
              <a:t>1 Corinthians 5:1-2 – immorality</a:t>
            </a:r>
          </a:p>
          <a:p>
            <a:pPr lvl="1"/>
            <a:r>
              <a:rPr lang="en-US" dirty="0"/>
              <a:t>Romans 16:17 – false teaching</a:t>
            </a:r>
          </a:p>
          <a:p>
            <a:r>
              <a:rPr lang="en-US" sz="3100" i="1" dirty="0"/>
              <a:t>We will treat the insignificant differences as insignificant and the significant differences as significant.</a:t>
            </a:r>
          </a:p>
        </p:txBody>
      </p:sp>
    </p:spTree>
  </p:cSld>
  <p:clrMapOvr>
    <a:masterClrMapping/>
  </p:clrMapOvr>
  <p:transition spd="slow">
    <p:strips dir="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12752</TotalTime>
  <Words>1667</Words>
  <Application>Microsoft Office PowerPoint</Application>
  <PresentationFormat>On-screen Show (4:3)</PresentationFormat>
  <Paragraphs>209</Paragraphs>
  <Slides>30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Wingdings 3</vt:lpstr>
      <vt:lpstr>Corbel</vt:lpstr>
      <vt:lpstr>Arial</vt:lpstr>
      <vt:lpstr>Calibri</vt:lpstr>
      <vt:lpstr>Wingdings 2</vt:lpstr>
      <vt:lpstr>Wingdings</vt:lpstr>
      <vt:lpstr>Module</vt:lpstr>
      <vt:lpstr>United In Spite Of Differences</vt:lpstr>
      <vt:lpstr>December 7, 1941</vt:lpstr>
      <vt:lpstr>September 11, 2001</vt:lpstr>
      <vt:lpstr>What united our nation?</vt:lpstr>
      <vt:lpstr>The Lord’s Church</vt:lpstr>
      <vt:lpstr>What will unite God’s People? </vt:lpstr>
      <vt:lpstr>One in Christ for One Purpose</vt:lpstr>
      <vt:lpstr>One in purpose but still different!</vt:lpstr>
      <vt:lpstr>If our common goal is  glorifying and  pleasing God. . .</vt:lpstr>
      <vt:lpstr>If our common goal is  glorifying and  pleasing God. . .</vt:lpstr>
      <vt:lpstr>If our common goal is  glorifying and  pleasing God. . .</vt:lpstr>
      <vt:lpstr>If our common goal is  glorifying and  pleasing God. . .</vt:lpstr>
      <vt:lpstr>If our common goal is  glorifying and  pleasing God. . .</vt:lpstr>
      <vt:lpstr>Differing on our Differences</vt:lpstr>
      <vt:lpstr>Final Quotation</vt:lpstr>
      <vt:lpstr>United In Spite Of Differences</vt:lpstr>
      <vt:lpstr>December 7, 1941</vt:lpstr>
      <vt:lpstr>September 11, 2001</vt:lpstr>
      <vt:lpstr>What united our nation?</vt:lpstr>
      <vt:lpstr>The Lord’s Church</vt:lpstr>
      <vt:lpstr>What will unite God’s People? </vt:lpstr>
      <vt:lpstr>One in Christ Against One Enemy</vt:lpstr>
      <vt:lpstr>One in Christ Against One Enemy</vt:lpstr>
      <vt:lpstr>Consider</vt:lpstr>
      <vt:lpstr>Consider</vt:lpstr>
      <vt:lpstr>Treating Brethren As the Enemy</vt:lpstr>
      <vt:lpstr>Though love serve one another</vt:lpstr>
      <vt:lpstr>A History Lesson</vt:lpstr>
      <vt:lpstr>Remember</vt:lpstr>
      <vt:lpstr>Finding Unity Amidst Our Differences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Unity Amidst Our Differences</dc:title>
  <dc:creator>Adonis Bailey</dc:creator>
  <cp:lastModifiedBy>Adonis Bailey</cp:lastModifiedBy>
  <cp:revision>17</cp:revision>
  <dcterms:created xsi:type="dcterms:W3CDTF">2011-02-10T16:41:35Z</dcterms:created>
  <dcterms:modified xsi:type="dcterms:W3CDTF">2018-04-01T12:11:05Z</dcterms:modified>
</cp:coreProperties>
</file>