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59" r:id="rId2"/>
    <p:sldId id="261" r:id="rId3"/>
    <p:sldId id="262" r:id="rId4"/>
    <p:sldId id="263" r:id="rId5"/>
    <p:sldId id="264" r:id="rId6"/>
    <p:sldId id="268"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Lst>
        </p14:section>
        <p14:section name="Overview and Objectives" id="{ABA716BF-3A5C-4ADB-94C9-CFEF84EBA240}">
          <p14:sldIdLst>
            <p14:sldId id="261"/>
            <p14:sldId id="262"/>
            <p14:sldId id="263"/>
            <p14:sldId id="264"/>
            <p14:sldId id="268"/>
            <p14:sldId id="265"/>
            <p14:sldId id="266"/>
            <p14:sldId id="267"/>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95161" autoAdjust="0"/>
  </p:normalViewPr>
  <p:slideViewPr>
    <p:cSldViewPr>
      <p:cViewPr varScale="1">
        <p:scale>
          <a:sx n="105" d="100"/>
          <a:sy n="105" d="100"/>
        </p:scale>
        <p:origin x="1854" y="114"/>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3/8/2020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515811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7354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template can be used as a starter file for presenting training materials in a group setting.</a:t>
            </a:r>
          </a:p>
          <a:p>
            <a:endParaRPr lang="en-US" dirty="0"/>
          </a:p>
          <a:p>
            <a:pPr lvl="0"/>
            <a:r>
              <a:rPr lang="en-US" sz="1200" b="1" dirty="0"/>
              <a:t>Sections</a:t>
            </a:r>
            <a:endParaRPr lang="en-US" sz="1200" b="0" dirty="0"/>
          </a:p>
          <a:p>
            <a:pPr lvl="0"/>
            <a:r>
              <a:rPr lang="en-US" sz="1200" u="none" kern="1200" dirty="0">
                <a:solidFill>
                  <a:schemeClr val="tx1"/>
                </a:solidFill>
                <a:effectLst/>
                <a:latin typeface="+mn-lt"/>
                <a:ea typeface="+mn-ea"/>
                <a:cs typeface="+mn-cs"/>
              </a:rPr>
              <a:t>Sections can help to organize your slides or facilitate collaboration between multiple authors. On the </a:t>
            </a:r>
            <a:r>
              <a:rPr lang="en-US" sz="1200" b="1" u="none" kern="1200" dirty="0">
                <a:solidFill>
                  <a:schemeClr val="tx1"/>
                </a:solidFill>
                <a:effectLst/>
                <a:latin typeface="+mn-lt"/>
                <a:ea typeface="+mn-ea"/>
                <a:cs typeface="+mn-cs"/>
              </a:rPr>
              <a:t>Home</a:t>
            </a:r>
            <a:r>
              <a:rPr lang="en-US" sz="1200" u="none" kern="1200" dirty="0">
                <a:solidFill>
                  <a:schemeClr val="tx1"/>
                </a:solidFill>
                <a:effectLst/>
                <a:latin typeface="+mn-lt"/>
                <a:ea typeface="+mn-ea"/>
                <a:cs typeface="+mn-cs"/>
              </a:rPr>
              <a:t> tab under </a:t>
            </a:r>
            <a:r>
              <a:rPr lang="en-US" sz="1200" b="1" u="none" kern="1200" dirty="0">
                <a:solidFill>
                  <a:schemeClr val="tx1"/>
                </a:solidFill>
                <a:effectLst/>
                <a:latin typeface="+mn-lt"/>
                <a:ea typeface="+mn-ea"/>
                <a:cs typeface="+mn-cs"/>
              </a:rPr>
              <a:t>Slides</a:t>
            </a:r>
            <a:r>
              <a:rPr lang="en-US" sz="1200" u="none" kern="1200" dirty="0">
                <a:solidFill>
                  <a:schemeClr val="tx1"/>
                </a:solidFill>
                <a:effectLst/>
                <a:latin typeface="+mn-lt"/>
                <a:ea typeface="+mn-ea"/>
                <a:cs typeface="+mn-cs"/>
              </a:rPr>
              <a:t>, click </a:t>
            </a:r>
            <a:r>
              <a:rPr lang="en-US" sz="1200" b="1" u="none" kern="1200" dirty="0">
                <a:solidFill>
                  <a:schemeClr val="tx1"/>
                </a:solidFill>
                <a:effectLst/>
                <a:latin typeface="+mn-lt"/>
                <a:ea typeface="+mn-ea"/>
                <a:cs typeface="+mn-cs"/>
              </a:rPr>
              <a:t>Section</a:t>
            </a:r>
            <a:r>
              <a:rPr lang="en-US" sz="1200" u="none" kern="1200" dirty="0">
                <a:solidFill>
                  <a:schemeClr val="tx1"/>
                </a:solidFill>
                <a:effectLst/>
                <a:latin typeface="+mn-lt"/>
                <a:ea typeface="+mn-ea"/>
                <a:cs typeface="+mn-cs"/>
              </a:rPr>
              <a:t>, and then click </a:t>
            </a:r>
            <a:r>
              <a:rPr lang="en-US" sz="1200" b="1" u="none" kern="1200" dirty="0">
                <a:solidFill>
                  <a:schemeClr val="tx1"/>
                </a:solidFill>
                <a:effectLst/>
                <a:latin typeface="+mn-lt"/>
                <a:ea typeface="+mn-ea"/>
                <a:cs typeface="+mn-cs"/>
              </a:rPr>
              <a:t>Add Section</a:t>
            </a:r>
            <a:r>
              <a:rPr lang="en-US" sz="1200" u="none" kern="1200" dirty="0">
                <a:solidFill>
                  <a:schemeClr val="tx1"/>
                </a:solidFill>
                <a:effectLst/>
                <a:latin typeface="+mn-lt"/>
                <a:ea typeface="+mn-ea"/>
                <a:cs typeface="+mn-cs"/>
              </a:rPr>
              <a:t>.</a:t>
            </a:r>
          </a:p>
          <a:p>
            <a:pPr lvl="0"/>
            <a:endParaRPr lang="en-US" sz="1200" b="1" dirty="0"/>
          </a:p>
          <a:p>
            <a:pPr lvl="0"/>
            <a:r>
              <a:rPr lang="en-US" sz="1200" b="1" dirty="0"/>
              <a:t>Notes</a:t>
            </a:r>
          </a:p>
          <a:p>
            <a:pPr lvl="0"/>
            <a:r>
              <a:rPr lang="en-US" sz="1200" u="none" kern="1200" dirty="0">
                <a:solidFill>
                  <a:schemeClr val="tx1"/>
                </a:solidFill>
                <a:effectLst/>
                <a:latin typeface="+mn-lt"/>
                <a:ea typeface="+mn-ea"/>
                <a:cs typeface="+mn-cs"/>
              </a:rPr>
              <a:t>Use the Notes pane for delivery notes or to provide additional details for the audience. You can see these notes in Presenter View during your presentation. </a:t>
            </a:r>
          </a:p>
          <a:p>
            <a:pPr lvl="0"/>
            <a:r>
              <a:rPr lang="en-US" sz="1200" dirty="0"/>
              <a:t>Keep in mind the font size (important for accessibility, visibility, videotaping, and online production)</a:t>
            </a:r>
          </a:p>
          <a:p>
            <a:pPr lvl="0"/>
            <a:endParaRPr lang="en-US" sz="1200" dirty="0"/>
          </a:p>
          <a:p>
            <a:pPr lvl="0">
              <a:buFontTx/>
              <a:buNone/>
            </a:pPr>
            <a:r>
              <a:rPr lang="en-US" sz="1200" b="1" dirty="0"/>
              <a:t>Coordinated colors </a:t>
            </a:r>
          </a:p>
          <a:p>
            <a:pPr lvl="0">
              <a:buFontTx/>
              <a:buNone/>
            </a:pPr>
            <a:r>
              <a:rPr lang="en-US" sz="1200" dirty="0"/>
              <a:t>Pay particular attention to the graphs, charts, and text boxes.</a:t>
            </a:r>
            <a:r>
              <a:rPr lang="en-US" sz="1200" baseline="0" dirty="0"/>
              <a:t> </a:t>
            </a:r>
            <a:endParaRPr lang="en-US" sz="1200" dirty="0"/>
          </a:p>
          <a:p>
            <a:pPr lvl="0"/>
            <a:r>
              <a:rPr lang="en-US" sz="1200" dirty="0"/>
              <a:t>Consider that attendees will print in black and white or </a:t>
            </a:r>
            <a:r>
              <a:rPr lang="en-US" sz="1200" dirty="0" err="1"/>
              <a:t>grayscale</a:t>
            </a:r>
            <a:r>
              <a:rPr lang="en-US" sz="1200" dirty="0"/>
              <a:t>. Run a test print to make sure your colors work when printed in pure black and white and </a:t>
            </a:r>
            <a:r>
              <a:rPr lang="en-US" sz="1200" dirty="0" err="1"/>
              <a:t>grayscale</a:t>
            </a:r>
            <a:r>
              <a:rPr lang="en-US" sz="1200" dirty="0"/>
              <a:t>.</a:t>
            </a:r>
          </a:p>
          <a:p>
            <a:pPr lvl="0">
              <a:buFontTx/>
              <a:buNone/>
            </a:pPr>
            <a:endParaRPr lang="en-US" sz="1200" dirty="0"/>
          </a:p>
          <a:p>
            <a:pPr lvl="0">
              <a:buFontTx/>
              <a:buNone/>
            </a:pPr>
            <a:r>
              <a:rPr lang="en-US" sz="1200" b="1" dirty="0"/>
              <a:t>Graphics, tables, and graphs</a:t>
            </a:r>
          </a:p>
          <a:p>
            <a:pPr lvl="0"/>
            <a:r>
              <a:rPr lang="en-US" sz="1200" dirty="0"/>
              <a:t>Keep it simple: If possible, use consistent, non-distracting styles and colors.</a:t>
            </a:r>
          </a:p>
          <a:p>
            <a:pPr lvl="0"/>
            <a:r>
              <a:rPr lang="en-US" sz="1200" dirty="0"/>
              <a:t>Label all graphs and tables.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6</a:t>
            </a:fld>
            <a:endParaRPr lang="en-US"/>
          </a:p>
        </p:txBody>
      </p:sp>
    </p:spTree>
    <p:extLst>
      <p:ext uri="{BB962C8B-B14F-4D97-AF65-F5344CB8AC3E}">
        <p14:creationId xmlns:p14="http://schemas.microsoft.com/office/powerpoint/2010/main" val="355803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a:t>Give a brief overview of the presentation.</a:t>
            </a:r>
            <a:r>
              <a:rPr lang="en-US" baseline="0" dirty="0"/>
              <a:t> D</a:t>
            </a:r>
            <a:r>
              <a:rPr lang="en-US" dirty="0"/>
              <a:t>escribe the major focus of the presentation and why it is important.</a:t>
            </a:r>
          </a:p>
          <a:p>
            <a:pPr>
              <a:lnSpc>
                <a:spcPct val="80000"/>
              </a:lnSpc>
            </a:pPr>
            <a:r>
              <a:rPr lang="en-US" dirty="0"/>
              <a:t>Introduce each of the major topics.</a:t>
            </a:r>
          </a:p>
          <a:p>
            <a:r>
              <a:rPr lang="en-US" dirty="0"/>
              <a:t>To provide a road map for the audience, you</a:t>
            </a:r>
            <a:r>
              <a:rPr lang="en-US" baseline="0" dirty="0"/>
              <a:t> can </a:t>
            </a:r>
            <a:r>
              <a:rPr lang="en-US" dirty="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9</a:t>
            </a:fld>
            <a:endParaRPr lang="en-US"/>
          </a:p>
        </p:txBody>
      </p:sp>
    </p:spTree>
    <p:extLst>
      <p:ext uri="{BB962C8B-B14F-4D97-AF65-F5344CB8AC3E}">
        <p14:creationId xmlns:p14="http://schemas.microsoft.com/office/powerpoint/2010/main" val="2473406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3/8/2020</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3/8/2020</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981200" y="990600"/>
            <a:ext cx="6705600" cy="914400"/>
          </a:xfrm>
        </p:spPr>
        <p:txBody>
          <a:bodyPr>
            <a:noAutofit/>
          </a:bodyPr>
          <a:lstStyle/>
          <a:p>
            <a:pPr algn="ctr"/>
            <a:r>
              <a:rPr lang="en-US" sz="6000" dirty="0"/>
              <a:t>“Make Disciples of All Nations”</a:t>
            </a:r>
          </a:p>
        </p:txBody>
      </p:sp>
      <p:sp>
        <p:nvSpPr>
          <p:cNvPr id="3" name="Subtitle 2"/>
          <p:cNvSpPr>
            <a:spLocks noGrp="1"/>
          </p:cNvSpPr>
          <p:nvPr>
            <p:ph type="subTitle" idx="1"/>
            <p:custDataLst>
              <p:tags r:id="rId3"/>
            </p:custDataLst>
          </p:nvPr>
        </p:nvSpPr>
        <p:spPr>
          <a:xfrm>
            <a:off x="3352800" y="3429000"/>
            <a:ext cx="3810000" cy="533400"/>
          </a:xfrm>
        </p:spPr>
        <p:txBody>
          <a:bodyPr>
            <a:noAutofit/>
          </a:bodyPr>
          <a:lstStyle/>
          <a:p>
            <a:pPr algn="ctr"/>
            <a:r>
              <a:rPr lang="en-US" sz="3600" b="1" i="1" dirty="0">
                <a:latin typeface="+mn-lt"/>
              </a:rPr>
              <a:t>Matt. 28:16-20</a:t>
            </a:r>
          </a:p>
        </p:txBody>
      </p:sp>
    </p:spTree>
    <p:custDataLst>
      <p:tags r:id="rId1"/>
    </p:custData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85800" y="152400"/>
            <a:ext cx="8229600" cy="738622"/>
          </a:xfrm>
        </p:spPr>
        <p:txBody>
          <a:bodyPr>
            <a:normAutofit fontScale="90000"/>
          </a:bodyPr>
          <a:lstStyle/>
          <a:p>
            <a:r>
              <a:rPr lang="en-US" b="1" dirty="0"/>
              <a:t>         Make Disciples of all nations…</a:t>
            </a:r>
            <a:endParaRPr lang="en-US" sz="3100" dirty="0">
              <a:solidFill>
                <a:srgbClr val="FF0000"/>
              </a:solidFill>
            </a:endParaRPr>
          </a:p>
        </p:txBody>
      </p:sp>
      <p:sp>
        <p:nvSpPr>
          <p:cNvPr id="5" name="Content Placeholder 4"/>
          <p:cNvSpPr>
            <a:spLocks noGrp="1"/>
          </p:cNvSpPr>
          <p:nvPr>
            <p:ph idx="1"/>
            <p:custDataLst>
              <p:tags r:id="rId3"/>
            </p:custDataLst>
          </p:nvPr>
        </p:nvSpPr>
        <p:spPr>
          <a:xfrm>
            <a:off x="762000" y="1143000"/>
            <a:ext cx="8382000" cy="5562600"/>
          </a:xfrm>
        </p:spPr>
        <p:txBody>
          <a:bodyPr>
            <a:normAutofit/>
          </a:bodyPr>
          <a:lstStyle/>
          <a:p>
            <a:r>
              <a:rPr lang="en-US" sz="3000" dirty="0"/>
              <a:t>Some of the last words spoken by the Lord are recorded in Matt. 28.16-20.</a:t>
            </a:r>
          </a:p>
          <a:p>
            <a:r>
              <a:rPr lang="en-US" sz="3000" dirty="0"/>
              <a:t>And they resonate with us today (vs.18-20).</a:t>
            </a:r>
          </a:p>
          <a:p>
            <a:pPr lvl="1">
              <a:buFont typeface="Wingdings" charset="2"/>
              <a:buChar char="Ø"/>
            </a:pPr>
            <a:r>
              <a:rPr lang="en-US" sz="2600" dirty="0"/>
              <a:t>And Jesus came and spoke to them, saying, </a:t>
            </a:r>
            <a:r>
              <a:rPr lang="en-US" sz="2600" i="1" dirty="0"/>
              <a:t>“All authority has been given to Me in heaven and earth.  Go therefore and make disciples of all the nations, baptizing them in the name of the Father and of the Son and of the Holy Spirit, teaching them to observe all things that I have commanded you; and lo, I am with you always, even to the end of the age.”</a:t>
            </a:r>
            <a:endParaRPr lang="en-US" sz="2600" dirty="0"/>
          </a:p>
          <a:p>
            <a:pPr>
              <a:buFont typeface="Arial"/>
              <a:buChar char="•"/>
            </a:pPr>
            <a:r>
              <a:rPr lang="en-US" sz="3000" dirty="0"/>
              <a:t>His </a:t>
            </a:r>
            <a:r>
              <a:rPr lang="en-US" sz="3000" u="sng" dirty="0"/>
              <a:t>last command</a:t>
            </a:r>
            <a:r>
              <a:rPr lang="en-US" sz="3000" dirty="0"/>
              <a:t> to the apostles should be our </a:t>
            </a:r>
            <a:r>
              <a:rPr lang="en-US" sz="3000" u="sng" dirty="0"/>
              <a:t>first concern</a:t>
            </a:r>
            <a:r>
              <a:rPr lang="en-US" sz="3000" dirty="0"/>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143000" y="152400"/>
            <a:ext cx="7620000" cy="738622"/>
          </a:xfrm>
        </p:spPr>
        <p:txBody>
          <a:bodyPr>
            <a:normAutofit/>
          </a:bodyPr>
          <a:lstStyle/>
          <a:p>
            <a:r>
              <a:rPr lang="en-US" sz="3200" b="1" dirty="0">
                <a:solidFill>
                  <a:srgbClr val="FF0000"/>
                </a:solidFill>
              </a:rPr>
              <a:t>Jesus’ Last Words Simply Echo His Ministry</a:t>
            </a:r>
            <a:endParaRPr lang="en-US" sz="3200" dirty="0">
              <a:solidFill>
                <a:srgbClr val="FF0000"/>
              </a:solidFill>
            </a:endParaRPr>
          </a:p>
        </p:txBody>
      </p:sp>
      <p:sp>
        <p:nvSpPr>
          <p:cNvPr id="5" name="Content Placeholder 4"/>
          <p:cNvSpPr>
            <a:spLocks noGrp="1"/>
          </p:cNvSpPr>
          <p:nvPr>
            <p:ph idx="1"/>
            <p:custDataLst>
              <p:tags r:id="rId3"/>
            </p:custDataLst>
          </p:nvPr>
        </p:nvSpPr>
        <p:spPr>
          <a:xfrm>
            <a:off x="753035" y="990600"/>
            <a:ext cx="8382000" cy="5715000"/>
          </a:xfrm>
        </p:spPr>
        <p:txBody>
          <a:bodyPr>
            <a:normAutofit/>
          </a:bodyPr>
          <a:lstStyle/>
          <a:p>
            <a:r>
              <a:rPr lang="en-US" sz="3000" b="1" dirty="0"/>
              <a:t>These are the same words as when He began His public ministry:</a:t>
            </a:r>
          </a:p>
          <a:p>
            <a:pPr lvl="1">
              <a:buFont typeface="Wingdings" charset="2"/>
              <a:buChar char="Ø"/>
            </a:pPr>
            <a:r>
              <a:rPr lang="en-US" sz="2600" dirty="0"/>
              <a:t>Matt. 4:19,   Luke 19:10,   John 6:38-40,</a:t>
            </a:r>
          </a:p>
          <a:p>
            <a:pPr lvl="1">
              <a:buFont typeface="Wingdings" charset="2"/>
              <a:buChar char="Ø"/>
            </a:pPr>
            <a:r>
              <a:rPr lang="en-US" sz="2600" dirty="0"/>
              <a:t>John 3:14-16,   10:10</a:t>
            </a:r>
          </a:p>
          <a:p>
            <a:pPr>
              <a:buFont typeface="Arial"/>
              <a:buChar char="•"/>
            </a:pPr>
            <a:r>
              <a:rPr lang="en-US" sz="3000" b="1" dirty="0"/>
              <a:t>You see the same thing </a:t>
            </a:r>
            <a:r>
              <a:rPr lang="en-US" sz="3000" b="1" u="sng" dirty="0"/>
              <a:t>in practice</a:t>
            </a:r>
            <a:r>
              <a:rPr lang="en-US" sz="3000" b="1" dirty="0"/>
              <a:t> in Jesus’ life.</a:t>
            </a:r>
          </a:p>
          <a:p>
            <a:pPr lvl="1">
              <a:buFont typeface="Wingdings" charset="2"/>
              <a:buChar char="Ø"/>
            </a:pPr>
            <a:r>
              <a:rPr lang="en-US" sz="2600" dirty="0"/>
              <a:t>The </a:t>
            </a:r>
            <a:r>
              <a:rPr lang="en-US" sz="2600" dirty="0" err="1"/>
              <a:t>Saviours’</a:t>
            </a:r>
            <a:r>
              <a:rPr lang="en-US" sz="2600" dirty="0"/>
              <a:t> life was punctuated with personal and public encounters:</a:t>
            </a:r>
          </a:p>
          <a:p>
            <a:pPr lvl="1">
              <a:buFont typeface="Wingdings" charset="2"/>
              <a:buChar char="Ø"/>
            </a:pPr>
            <a:r>
              <a:rPr lang="en-US" sz="2600" dirty="0"/>
              <a:t>Philip,  Nicodemus,  </a:t>
            </a:r>
            <a:r>
              <a:rPr lang="en-US" sz="2600" dirty="0" err="1"/>
              <a:t>Zacchaeus</a:t>
            </a:r>
            <a:r>
              <a:rPr lang="en-US" sz="2600" dirty="0"/>
              <a:t>,  </a:t>
            </a:r>
            <a:r>
              <a:rPr lang="en-US" sz="2600" dirty="0" err="1"/>
              <a:t>Bartemaeus</a:t>
            </a:r>
            <a:r>
              <a:rPr lang="en-US" sz="2600" dirty="0"/>
              <a:t>,  </a:t>
            </a:r>
          </a:p>
          <a:p>
            <a:pPr lvl="1">
              <a:buFont typeface="Wingdings" charset="2"/>
              <a:buChar char="Ø"/>
            </a:pPr>
            <a:r>
              <a:rPr lang="en-US" sz="2600" dirty="0"/>
              <a:t>The Samaritan woman,  Pharisees,  Scribes &amp; Priests,</a:t>
            </a:r>
          </a:p>
          <a:p>
            <a:pPr lvl="1">
              <a:buFont typeface="Wingdings" charset="2"/>
              <a:buChar char="Ø"/>
            </a:pPr>
            <a:r>
              <a:rPr lang="en-US" sz="2600" dirty="0"/>
              <a:t>…soldiers,  publicans,  and men and women.</a:t>
            </a:r>
          </a:p>
          <a:p>
            <a:pPr lvl="1">
              <a:buFont typeface="Wingdings" charset="2"/>
              <a:buChar char="Ø"/>
            </a:pPr>
            <a:r>
              <a:rPr lang="en-US" sz="2600" b="1" dirty="0"/>
              <a:t>And all of them testified to His supreme desire to win and to save!</a:t>
            </a:r>
          </a:p>
        </p:txBody>
      </p:sp>
    </p:spTree>
    <p:custDataLst>
      <p:tags r:id="rId1"/>
    </p:custDataLst>
    <p:extLst>
      <p:ext uri="{BB962C8B-B14F-4D97-AF65-F5344CB8AC3E}">
        <p14:creationId xmlns:p14="http://schemas.microsoft.com/office/powerpoint/2010/main" val="400851410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38735" y="152400"/>
            <a:ext cx="8610600" cy="738622"/>
          </a:xfrm>
        </p:spPr>
        <p:txBody>
          <a:bodyPr>
            <a:noAutofit/>
          </a:bodyPr>
          <a:lstStyle/>
          <a:p>
            <a:r>
              <a:rPr lang="en-US" sz="3200" b="1" dirty="0">
                <a:solidFill>
                  <a:srgbClr val="FF0000"/>
                </a:solidFill>
              </a:rPr>
              <a:t>Jesus selected His followers to be </a:t>
            </a:r>
            <a:r>
              <a:rPr lang="en-US" sz="3200" b="1" i="1" dirty="0">
                <a:solidFill>
                  <a:srgbClr val="FF0000"/>
                </a:solidFill>
              </a:rPr>
              <a:t>‘fishers of men’</a:t>
            </a:r>
            <a:endParaRPr lang="en-US" sz="3200" i="1" dirty="0">
              <a:solidFill>
                <a:srgbClr val="FF0000"/>
              </a:solidFill>
            </a:endParaRPr>
          </a:p>
        </p:txBody>
      </p:sp>
      <p:sp>
        <p:nvSpPr>
          <p:cNvPr id="5" name="Content Placeholder 4"/>
          <p:cNvSpPr>
            <a:spLocks noGrp="1"/>
          </p:cNvSpPr>
          <p:nvPr>
            <p:ph idx="1"/>
            <p:custDataLst>
              <p:tags r:id="rId3"/>
            </p:custDataLst>
          </p:nvPr>
        </p:nvSpPr>
        <p:spPr>
          <a:xfrm>
            <a:off x="636963" y="1219200"/>
            <a:ext cx="8382000" cy="6019800"/>
          </a:xfrm>
        </p:spPr>
        <p:txBody>
          <a:bodyPr>
            <a:normAutofit/>
          </a:bodyPr>
          <a:lstStyle/>
          <a:p>
            <a:r>
              <a:rPr lang="en-US" sz="3000" b="1" i="1" dirty="0"/>
              <a:t>“Follow Me, and I will make you fishers of men.”   </a:t>
            </a:r>
            <a:r>
              <a:rPr lang="en-US" sz="2600" dirty="0"/>
              <a:t>Matt. 4:19</a:t>
            </a:r>
          </a:p>
          <a:p>
            <a:pPr lvl="1">
              <a:buFont typeface="Wingdings" charset="2"/>
              <a:buChar char="Ø"/>
            </a:pPr>
            <a:r>
              <a:rPr lang="en-US" sz="2600" dirty="0"/>
              <a:t>John 20:21</a:t>
            </a:r>
            <a:r>
              <a:rPr lang="en-US" sz="2600" i="1" dirty="0"/>
              <a:t>  “As My Father has sent Me, now I send you.”</a:t>
            </a:r>
          </a:p>
          <a:p>
            <a:pPr lvl="1">
              <a:buFont typeface="Wingdings" charset="2"/>
              <a:buChar char="Ø"/>
            </a:pPr>
            <a:r>
              <a:rPr lang="en-US" sz="2600" dirty="0"/>
              <a:t>And, the disciples got the message!</a:t>
            </a:r>
          </a:p>
          <a:p>
            <a:pPr lvl="2">
              <a:buFont typeface="Arial"/>
              <a:buChar char="•"/>
            </a:pPr>
            <a:r>
              <a:rPr lang="en-US" sz="2000" dirty="0"/>
              <a:t>No wonder they were accused of ‘turning the world upside down’.</a:t>
            </a:r>
          </a:p>
          <a:p>
            <a:pPr>
              <a:buFont typeface="Arial"/>
              <a:buChar char="•"/>
            </a:pPr>
            <a:r>
              <a:rPr lang="en-US" sz="3000" b="1" dirty="0"/>
              <a:t>And then the Lord founded His Church in Acts 2</a:t>
            </a:r>
          </a:p>
          <a:p>
            <a:pPr lvl="1">
              <a:buFont typeface="Wingdings" charset="2"/>
              <a:buChar char="Ø"/>
            </a:pPr>
            <a:r>
              <a:rPr lang="en-US" sz="2600" dirty="0"/>
              <a:t>And, the church grew!</a:t>
            </a:r>
          </a:p>
          <a:p>
            <a:pPr lvl="1">
              <a:buFont typeface="Wingdings" charset="2"/>
              <a:buChar char="Ø"/>
            </a:pPr>
            <a:r>
              <a:rPr lang="en-US" sz="2600" i="1" dirty="0"/>
              <a:t>“…they went </a:t>
            </a:r>
            <a:r>
              <a:rPr lang="en-US" sz="2600" i="1" u="sng" dirty="0">
                <a:solidFill>
                  <a:srgbClr val="FF0000"/>
                </a:solidFill>
              </a:rPr>
              <a:t>everywhere</a:t>
            </a:r>
            <a:r>
              <a:rPr lang="en-US" sz="2600" i="1" dirty="0"/>
              <a:t>…were in </a:t>
            </a:r>
            <a:r>
              <a:rPr lang="en-US" sz="2600" i="1" u="sng" dirty="0">
                <a:solidFill>
                  <a:srgbClr val="FF0000"/>
                </a:solidFill>
              </a:rPr>
              <a:t>al</a:t>
            </a:r>
            <a:r>
              <a:rPr lang="en-US" sz="2600" i="1" dirty="0">
                <a:solidFill>
                  <a:srgbClr val="FF0000"/>
                </a:solidFill>
              </a:rPr>
              <a:t>l</a:t>
            </a:r>
            <a:r>
              <a:rPr lang="en-US" sz="2600" i="1" dirty="0"/>
              <a:t> the cities…went throughout </a:t>
            </a:r>
            <a:r>
              <a:rPr lang="en-US" sz="2600" i="1" u="sng" dirty="0">
                <a:solidFill>
                  <a:srgbClr val="FF0000"/>
                </a:solidFill>
              </a:rPr>
              <a:t>all</a:t>
            </a:r>
            <a:r>
              <a:rPr lang="en-US" sz="2600" i="1" dirty="0"/>
              <a:t> the region…</a:t>
            </a:r>
            <a:r>
              <a:rPr lang="en-US" sz="2600" i="1" u="sng" dirty="0">
                <a:solidFill>
                  <a:srgbClr val="FF0000"/>
                </a:solidFill>
              </a:rPr>
              <a:t>al</a:t>
            </a:r>
            <a:r>
              <a:rPr lang="en-US" sz="2600" i="1" dirty="0">
                <a:solidFill>
                  <a:srgbClr val="FF0000"/>
                </a:solidFill>
              </a:rPr>
              <a:t>l</a:t>
            </a:r>
            <a:r>
              <a:rPr lang="en-US" sz="2600" i="1" dirty="0"/>
              <a:t> they who dwelt in Asia heard…”</a:t>
            </a:r>
          </a:p>
        </p:txBody>
      </p:sp>
    </p:spTree>
    <p:custDataLst>
      <p:tags r:id="rId1"/>
    </p:custDataLst>
    <p:extLst>
      <p:ext uri="{BB962C8B-B14F-4D97-AF65-F5344CB8AC3E}">
        <p14:creationId xmlns:p14="http://schemas.microsoft.com/office/powerpoint/2010/main" val="4539345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2988"/>
            <a:ext cx="8153400" cy="738622"/>
          </a:xfrm>
        </p:spPr>
        <p:txBody>
          <a:bodyPr>
            <a:normAutofit/>
          </a:bodyPr>
          <a:lstStyle/>
          <a:p>
            <a:r>
              <a:rPr lang="en-US" sz="3000" b="1" dirty="0">
                <a:solidFill>
                  <a:srgbClr val="FF0000"/>
                </a:solidFill>
              </a:rPr>
              <a:t>Jesus selected His followers to be ‘fishers of men’</a:t>
            </a:r>
            <a:endParaRPr lang="en-US" sz="3000" dirty="0">
              <a:solidFill>
                <a:srgbClr val="FF0000"/>
              </a:solidFill>
            </a:endParaRPr>
          </a:p>
        </p:txBody>
      </p:sp>
      <p:sp>
        <p:nvSpPr>
          <p:cNvPr id="5" name="Content Placeholder 4"/>
          <p:cNvSpPr>
            <a:spLocks noGrp="1"/>
          </p:cNvSpPr>
          <p:nvPr>
            <p:ph idx="1"/>
            <p:custDataLst>
              <p:tags r:id="rId3"/>
            </p:custDataLst>
          </p:nvPr>
        </p:nvSpPr>
        <p:spPr>
          <a:xfrm>
            <a:off x="762000" y="914400"/>
            <a:ext cx="8382000" cy="5940612"/>
          </a:xfrm>
        </p:spPr>
        <p:txBody>
          <a:bodyPr>
            <a:normAutofit lnSpcReduction="10000"/>
          </a:bodyPr>
          <a:lstStyle/>
          <a:p>
            <a:r>
              <a:rPr lang="en-US" sz="3000" b="1" dirty="0"/>
              <a:t>As you can imagine, the result of that effort was dramatic, as recorded in Acts:</a:t>
            </a:r>
            <a:endParaRPr lang="en-US" sz="3000" dirty="0"/>
          </a:p>
          <a:p>
            <a:pPr lvl="1">
              <a:buFont typeface="Wingdings" charset="2"/>
              <a:buChar char="Ø"/>
            </a:pPr>
            <a:r>
              <a:rPr lang="en-US" sz="2600" dirty="0"/>
              <a:t>1:15   </a:t>
            </a:r>
            <a:r>
              <a:rPr lang="en-US" sz="2600" i="1" dirty="0"/>
              <a:t>“…there were </a:t>
            </a:r>
            <a:r>
              <a:rPr lang="en-US" sz="2600" b="1" i="1" u="sng" dirty="0"/>
              <a:t>120</a:t>
            </a:r>
            <a:r>
              <a:rPr lang="en-US" sz="2600" i="1" dirty="0"/>
              <a:t>…”</a:t>
            </a:r>
          </a:p>
          <a:p>
            <a:pPr lvl="1">
              <a:buFont typeface="Wingdings" charset="2"/>
              <a:buChar char="Ø"/>
            </a:pPr>
            <a:r>
              <a:rPr lang="en-US" sz="2600" dirty="0"/>
              <a:t>2:41   </a:t>
            </a:r>
            <a:r>
              <a:rPr lang="en-US" sz="2600" i="1" dirty="0"/>
              <a:t>“…</a:t>
            </a:r>
            <a:r>
              <a:rPr lang="en-US" sz="2600" b="1" i="1" u="sng" dirty="0"/>
              <a:t>3,000</a:t>
            </a:r>
            <a:r>
              <a:rPr lang="en-US" sz="2600" i="1" dirty="0"/>
              <a:t>…”</a:t>
            </a:r>
          </a:p>
          <a:p>
            <a:pPr lvl="1">
              <a:buFont typeface="Wingdings" charset="2"/>
              <a:buChar char="Ø"/>
            </a:pPr>
            <a:r>
              <a:rPr lang="en-US" sz="2600" dirty="0"/>
              <a:t>2:47   </a:t>
            </a:r>
            <a:r>
              <a:rPr lang="en-US" sz="2600" i="1" dirty="0"/>
              <a:t>“they </a:t>
            </a:r>
            <a:r>
              <a:rPr lang="en-US" sz="2600" b="1" i="1" u="sng" dirty="0"/>
              <a:t>added to the church daily</a:t>
            </a:r>
            <a:r>
              <a:rPr lang="en-US" sz="2600" i="1" dirty="0"/>
              <a:t>”</a:t>
            </a:r>
          </a:p>
          <a:p>
            <a:pPr lvl="1">
              <a:buFont typeface="Wingdings" charset="2"/>
              <a:buChar char="Ø"/>
            </a:pPr>
            <a:r>
              <a:rPr lang="en-US" sz="2600" dirty="0"/>
              <a:t>4:4   </a:t>
            </a:r>
            <a:r>
              <a:rPr lang="en-US" sz="2600" i="1" dirty="0"/>
              <a:t>“…many believed…came to be about </a:t>
            </a:r>
            <a:r>
              <a:rPr lang="en-US" sz="2600" b="1" i="1" u="sng" dirty="0"/>
              <a:t>5,000</a:t>
            </a:r>
            <a:r>
              <a:rPr lang="en-US" sz="2600" i="1" dirty="0"/>
              <a:t> men.”</a:t>
            </a:r>
            <a:endParaRPr lang="en-US" sz="2600" dirty="0"/>
          </a:p>
          <a:p>
            <a:pPr lvl="1">
              <a:buFont typeface="Wingdings" charset="2"/>
              <a:buChar char="Ø"/>
            </a:pPr>
            <a:r>
              <a:rPr lang="en-US" sz="2600" dirty="0"/>
              <a:t>5:14   </a:t>
            </a:r>
            <a:r>
              <a:rPr lang="en-US" sz="2600" i="1" dirty="0"/>
              <a:t>“…there were </a:t>
            </a:r>
            <a:r>
              <a:rPr lang="en-US" sz="2600" b="1" i="1" u="sng" dirty="0"/>
              <a:t>multitudes</a:t>
            </a:r>
            <a:r>
              <a:rPr lang="en-US" sz="2600" i="1" dirty="0"/>
              <a:t>…”</a:t>
            </a:r>
            <a:endParaRPr lang="en-US" sz="2600" dirty="0"/>
          </a:p>
          <a:p>
            <a:pPr lvl="1">
              <a:buFont typeface="Wingdings" charset="2"/>
              <a:buChar char="Ø"/>
            </a:pPr>
            <a:r>
              <a:rPr lang="en-US" sz="2600" dirty="0"/>
              <a:t>6:7   </a:t>
            </a:r>
            <a:r>
              <a:rPr lang="en-US" sz="2600" i="1" dirty="0"/>
              <a:t>“…a </a:t>
            </a:r>
            <a:r>
              <a:rPr lang="en-US" sz="2600" b="1" i="1" u="sng" dirty="0"/>
              <a:t>great</a:t>
            </a:r>
            <a:r>
              <a:rPr lang="en-US" sz="2600" i="1" dirty="0"/>
              <a:t> company…”</a:t>
            </a:r>
          </a:p>
          <a:p>
            <a:pPr lvl="1">
              <a:buFont typeface="Wingdings" charset="2"/>
              <a:buChar char="Ø"/>
            </a:pPr>
            <a:r>
              <a:rPr lang="en-US" sz="2600" dirty="0"/>
              <a:t>9:42  </a:t>
            </a:r>
            <a:r>
              <a:rPr lang="en-US" sz="2600" i="1" dirty="0"/>
              <a:t>“…it became know throughout </a:t>
            </a:r>
            <a:r>
              <a:rPr lang="en-US" sz="2600" b="1" i="1" u="sng" dirty="0"/>
              <a:t>all</a:t>
            </a:r>
            <a:r>
              <a:rPr lang="en-US" sz="2600" i="1" dirty="0"/>
              <a:t> </a:t>
            </a:r>
            <a:r>
              <a:rPr lang="en-US" sz="2600" i="1" dirty="0" err="1"/>
              <a:t>Joppa..</a:t>
            </a:r>
            <a:r>
              <a:rPr lang="en-US" sz="2600" b="1" i="1" u="sng" dirty="0" err="1"/>
              <a:t>many</a:t>
            </a:r>
            <a:r>
              <a:rPr lang="en-US" sz="2600" i="1" dirty="0"/>
              <a:t> believed…’</a:t>
            </a:r>
          </a:p>
          <a:p>
            <a:pPr lvl="1">
              <a:buFont typeface="Wingdings" charset="2"/>
              <a:buChar char="Ø"/>
            </a:pPr>
            <a:r>
              <a:rPr lang="en-US" sz="2600" dirty="0"/>
              <a:t>11:21   </a:t>
            </a:r>
            <a:r>
              <a:rPr lang="en-US" sz="2600" i="1" dirty="0"/>
              <a:t>“…a </a:t>
            </a:r>
            <a:r>
              <a:rPr lang="en-US" sz="2600" b="1" i="1" u="sng" dirty="0"/>
              <a:t>great</a:t>
            </a:r>
            <a:r>
              <a:rPr lang="en-US" sz="2600" i="1" dirty="0"/>
              <a:t> number believed..”</a:t>
            </a:r>
            <a:endParaRPr lang="en-US" sz="2600" dirty="0"/>
          </a:p>
          <a:p>
            <a:pPr lvl="1">
              <a:buFont typeface="Wingdings" charset="2"/>
              <a:buChar char="Ø"/>
            </a:pPr>
            <a:r>
              <a:rPr lang="en-US" sz="2600" dirty="0"/>
              <a:t>14:1    </a:t>
            </a:r>
            <a:r>
              <a:rPr lang="en-US" sz="2600" i="1" dirty="0"/>
              <a:t>“…a </a:t>
            </a:r>
            <a:r>
              <a:rPr lang="en-US" sz="2600" b="1" i="1" u="sng" dirty="0"/>
              <a:t>great</a:t>
            </a:r>
            <a:r>
              <a:rPr lang="en-US" sz="2600" i="1" dirty="0"/>
              <a:t> multitude…”</a:t>
            </a:r>
          </a:p>
          <a:p>
            <a:pPr lvl="1">
              <a:buFont typeface="Wingdings" charset="2"/>
              <a:buChar char="Ø"/>
            </a:pPr>
            <a:r>
              <a:rPr lang="en-US" sz="2600" dirty="0"/>
              <a:t>17:4    </a:t>
            </a:r>
            <a:r>
              <a:rPr lang="en-US" sz="2600" i="1" dirty="0"/>
              <a:t>“…a </a:t>
            </a:r>
            <a:r>
              <a:rPr lang="en-US" sz="2600" b="1" i="1" u="sng" dirty="0"/>
              <a:t>great</a:t>
            </a:r>
            <a:r>
              <a:rPr lang="en-US" sz="2600" i="1" dirty="0"/>
              <a:t> multitude…not a few…”</a:t>
            </a:r>
          </a:p>
        </p:txBody>
      </p:sp>
    </p:spTree>
    <p:custDataLst>
      <p:tags r:id="rId1"/>
    </p:custDataLst>
    <p:extLst>
      <p:ext uri="{BB962C8B-B14F-4D97-AF65-F5344CB8AC3E}">
        <p14:creationId xmlns:p14="http://schemas.microsoft.com/office/powerpoint/2010/main" val="57811576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62000" y="914400"/>
            <a:ext cx="8382000" cy="5940612"/>
          </a:xfrm>
        </p:spPr>
        <p:txBody>
          <a:bodyPr>
            <a:normAutofit/>
          </a:bodyPr>
          <a:lstStyle/>
          <a:p>
            <a:pPr marL="457200" lvl="1" indent="0">
              <a:buNone/>
            </a:pPr>
            <a:r>
              <a:rPr lang="en-US" sz="5400" dirty="0"/>
              <a:t>Why?  </a:t>
            </a:r>
            <a:r>
              <a:rPr lang="en-US" sz="5400" b="1" u="sng" dirty="0"/>
              <a:t>Because they took Jesus’ words at face value</a:t>
            </a:r>
            <a:r>
              <a:rPr lang="en-US" sz="5400" dirty="0"/>
              <a:t>.</a:t>
            </a:r>
          </a:p>
          <a:p>
            <a:pPr marL="457200" lvl="1" indent="0">
              <a:buNone/>
            </a:pPr>
            <a:endParaRPr lang="en-US" sz="5400" dirty="0"/>
          </a:p>
          <a:p>
            <a:pPr marL="457200" lvl="1" indent="0">
              <a:buNone/>
            </a:pPr>
            <a:r>
              <a:rPr lang="en-US" sz="5400" dirty="0"/>
              <a:t>Lives were changed, and the church grew.</a:t>
            </a:r>
          </a:p>
          <a:p>
            <a:pPr marL="457200" lvl="1" indent="0">
              <a:buNone/>
            </a:pPr>
            <a:endParaRPr lang="en-US" sz="5400" dirty="0"/>
          </a:p>
        </p:txBody>
      </p:sp>
    </p:spTree>
    <p:custDataLst>
      <p:tags r:id="rId1"/>
    </p:custDataLst>
    <p:extLst>
      <p:ext uri="{BB962C8B-B14F-4D97-AF65-F5344CB8AC3E}">
        <p14:creationId xmlns:p14="http://schemas.microsoft.com/office/powerpoint/2010/main" val="101277740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685800" y="0"/>
            <a:ext cx="8153400" cy="738622"/>
          </a:xfrm>
        </p:spPr>
        <p:txBody>
          <a:bodyPr>
            <a:normAutofit/>
          </a:bodyPr>
          <a:lstStyle/>
          <a:p>
            <a:r>
              <a:rPr lang="en-US" sz="3200" b="1" dirty="0">
                <a:solidFill>
                  <a:srgbClr val="FF0000"/>
                </a:solidFill>
              </a:rPr>
              <a:t>          </a:t>
            </a:r>
            <a:r>
              <a:rPr lang="en-US" sz="3600" b="1" dirty="0">
                <a:solidFill>
                  <a:srgbClr val="FF0000"/>
                </a:solidFill>
              </a:rPr>
              <a:t>So, why don’t we heed the call??</a:t>
            </a:r>
            <a:endParaRPr lang="en-US" sz="3600" dirty="0">
              <a:solidFill>
                <a:srgbClr val="FF0000"/>
              </a:solidFill>
            </a:endParaRPr>
          </a:p>
        </p:txBody>
      </p:sp>
      <p:sp>
        <p:nvSpPr>
          <p:cNvPr id="5" name="Content Placeholder 4"/>
          <p:cNvSpPr>
            <a:spLocks noGrp="1"/>
          </p:cNvSpPr>
          <p:nvPr>
            <p:ph idx="1"/>
            <p:custDataLst>
              <p:tags r:id="rId3"/>
            </p:custDataLst>
          </p:nvPr>
        </p:nvSpPr>
        <p:spPr>
          <a:xfrm>
            <a:off x="685800" y="738622"/>
            <a:ext cx="8382000" cy="6271778"/>
          </a:xfrm>
        </p:spPr>
        <p:txBody>
          <a:bodyPr>
            <a:normAutofit/>
          </a:bodyPr>
          <a:lstStyle/>
          <a:p>
            <a:pPr marL="514350" indent="-514350">
              <a:buFont typeface="+mj-lt"/>
              <a:buAutoNum type="arabicPeriod"/>
            </a:pPr>
            <a:r>
              <a:rPr lang="en-US" b="1" dirty="0"/>
              <a:t>Because of </a:t>
            </a:r>
            <a:r>
              <a:rPr lang="en-US" b="1" i="1" dirty="0"/>
              <a:t>“personal work by Proxy”?</a:t>
            </a:r>
          </a:p>
          <a:p>
            <a:pPr marL="914400" lvl="1" indent="-514350">
              <a:buFont typeface="Wingdings" charset="2"/>
              <a:buChar char="Ø"/>
            </a:pPr>
            <a:r>
              <a:rPr lang="en-US" sz="2600" i="1" u="sng" dirty="0"/>
              <a:t>a proxy</a:t>
            </a:r>
            <a:r>
              <a:rPr lang="en-US" sz="2600" dirty="0"/>
              <a:t>  “Someone who stands in for someone else.”</a:t>
            </a:r>
          </a:p>
          <a:p>
            <a:pPr marL="914400" lvl="1" indent="-514350">
              <a:buFont typeface="Wingdings" charset="2"/>
              <a:buChar char="Ø"/>
            </a:pPr>
            <a:r>
              <a:rPr lang="en-US" sz="2600" dirty="0"/>
              <a:t>Some use their weekly contribution as a way to ease their conscience…</a:t>
            </a:r>
            <a:r>
              <a:rPr lang="en-US" sz="2600" i="1" dirty="0"/>
              <a:t>”we don’t do personal work, but we pay for it”</a:t>
            </a:r>
            <a:endParaRPr lang="en-US" sz="2600" dirty="0"/>
          </a:p>
          <a:p>
            <a:pPr marL="514350" indent="-514350">
              <a:buFont typeface="+mj-lt"/>
              <a:buAutoNum type="arabicPeriod"/>
            </a:pPr>
            <a:r>
              <a:rPr lang="en-US" b="1" dirty="0"/>
              <a:t>Because </a:t>
            </a:r>
            <a:r>
              <a:rPr lang="en-US" b="1" i="1" dirty="0"/>
              <a:t>“I’m not </a:t>
            </a:r>
            <a:r>
              <a:rPr lang="en-US" b="1" i="1"/>
              <a:t>a professional”</a:t>
            </a:r>
            <a:r>
              <a:rPr lang="en-US" b="1" i="1" dirty="0"/>
              <a:t>?</a:t>
            </a:r>
            <a:endParaRPr lang="en-US" dirty="0"/>
          </a:p>
          <a:p>
            <a:pPr marL="914400" lvl="1" indent="-514350">
              <a:buFont typeface="Wingdings" charset="2"/>
              <a:buChar char="Ø"/>
            </a:pPr>
            <a:r>
              <a:rPr lang="en-US" sz="2600" dirty="0"/>
              <a:t>“</a:t>
            </a:r>
            <a:r>
              <a:rPr lang="en-US" sz="2600" i="1" dirty="0"/>
              <a:t>Well, I’m not trained for personal work, that’s what the preacher does….he’s the professional.”</a:t>
            </a:r>
            <a:endParaRPr lang="en-US" sz="2600" dirty="0"/>
          </a:p>
          <a:p>
            <a:pPr marL="914400" lvl="1" indent="-514350">
              <a:buFont typeface="Wingdings" charset="2"/>
              <a:buChar char="Ø"/>
            </a:pPr>
            <a:r>
              <a:rPr lang="en-US" sz="2600" dirty="0"/>
              <a:t>Jesus said,  </a:t>
            </a:r>
            <a:r>
              <a:rPr lang="en-US" sz="2600" i="1" dirty="0"/>
              <a:t>“Go into all the world and preach the gospel.”</a:t>
            </a:r>
            <a:r>
              <a:rPr lang="en-US" sz="2600" dirty="0"/>
              <a:t>  Doesn’t that mean </a:t>
            </a:r>
            <a:r>
              <a:rPr lang="en-US" sz="2600" u="sng" dirty="0"/>
              <a:t>me</a:t>
            </a:r>
            <a:r>
              <a:rPr lang="en-US" sz="2600" dirty="0"/>
              <a:t>, too??   </a:t>
            </a:r>
            <a:r>
              <a:rPr lang="en-US" sz="2600" u="sng" dirty="0"/>
              <a:t>Every</a:t>
            </a:r>
            <a:r>
              <a:rPr lang="en-US" sz="2600" dirty="0"/>
              <a:t> Christian??</a:t>
            </a:r>
          </a:p>
          <a:p>
            <a:pPr marL="514350" indent="-514350">
              <a:buFont typeface="+mj-lt"/>
              <a:buAutoNum type="arabicPeriod"/>
            </a:pPr>
            <a:r>
              <a:rPr lang="en-US" sz="3000" b="1" dirty="0"/>
              <a:t>Perhaps, we don’t see sinners as worth saving…</a:t>
            </a:r>
          </a:p>
          <a:p>
            <a:pPr marL="914400" lvl="1" indent="-514350">
              <a:buFont typeface="Wingdings" panose="05000000000000000000" pitchFamily="2" charset="2"/>
              <a:buChar char="Ø"/>
            </a:pPr>
            <a:r>
              <a:rPr lang="en-US" sz="2600" dirty="0"/>
              <a:t>We think they are just too bad.</a:t>
            </a:r>
          </a:p>
          <a:p>
            <a:pPr lvl="1">
              <a:buFont typeface="Wingdings" charset="2"/>
              <a:buChar char="Ø"/>
            </a:pPr>
            <a:endParaRPr lang="en-US" sz="2400" dirty="0"/>
          </a:p>
        </p:txBody>
      </p:sp>
    </p:spTree>
    <p:custDataLst>
      <p:tags r:id="rId1"/>
    </p:custDataLst>
    <p:extLst>
      <p:ext uri="{BB962C8B-B14F-4D97-AF65-F5344CB8AC3E}">
        <p14:creationId xmlns:p14="http://schemas.microsoft.com/office/powerpoint/2010/main" val="3409366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1" y="0"/>
            <a:ext cx="9152965" cy="838200"/>
          </a:xfrm>
        </p:spPr>
        <p:txBody>
          <a:bodyPr>
            <a:normAutofit/>
          </a:bodyPr>
          <a:lstStyle/>
          <a:p>
            <a:r>
              <a:rPr lang="en-US" sz="3200" b="1" dirty="0">
                <a:solidFill>
                  <a:srgbClr val="FF0000"/>
                </a:solidFill>
              </a:rPr>
              <a:t>          </a:t>
            </a:r>
            <a:r>
              <a:rPr lang="en-US" sz="3600" b="1" dirty="0">
                <a:solidFill>
                  <a:srgbClr val="FF0000"/>
                </a:solidFill>
              </a:rPr>
              <a:t>This is a tremendous message for our day.</a:t>
            </a:r>
            <a:endParaRPr lang="en-US" sz="3600" dirty="0">
              <a:solidFill>
                <a:srgbClr val="FF0000"/>
              </a:solidFill>
            </a:endParaRPr>
          </a:p>
        </p:txBody>
      </p:sp>
      <p:sp>
        <p:nvSpPr>
          <p:cNvPr id="5" name="Content Placeholder 4"/>
          <p:cNvSpPr>
            <a:spLocks noGrp="1"/>
          </p:cNvSpPr>
          <p:nvPr>
            <p:ph idx="1"/>
            <p:custDataLst>
              <p:tags r:id="rId3"/>
            </p:custDataLst>
          </p:nvPr>
        </p:nvSpPr>
        <p:spPr>
          <a:xfrm>
            <a:off x="533400" y="838200"/>
            <a:ext cx="8619565" cy="6096000"/>
          </a:xfrm>
        </p:spPr>
        <p:txBody>
          <a:bodyPr>
            <a:normAutofit/>
          </a:bodyPr>
          <a:lstStyle/>
          <a:p>
            <a:pPr marL="514350" indent="-514350">
              <a:buFont typeface="+mj-lt"/>
              <a:buAutoNum type="arabicPeriod"/>
            </a:pPr>
            <a:r>
              <a:rPr lang="en-US" b="1" dirty="0"/>
              <a:t>What would Jesus say to us if He was standing here and would speak to us?</a:t>
            </a:r>
          </a:p>
          <a:p>
            <a:pPr marL="914400" lvl="1" indent="-514350">
              <a:buFont typeface="Wingdings" charset="2"/>
              <a:buChar char="Ø"/>
            </a:pPr>
            <a:r>
              <a:rPr lang="en-US" sz="2400" dirty="0"/>
              <a:t>“</a:t>
            </a:r>
            <a:r>
              <a:rPr lang="en-US" b="1" u="sng" dirty="0"/>
              <a:t>Don’t</a:t>
            </a:r>
            <a:r>
              <a:rPr lang="en-US" dirty="0"/>
              <a:t> be deceived by Satan…”</a:t>
            </a:r>
          </a:p>
          <a:p>
            <a:pPr marL="914400" lvl="1" indent="-514350">
              <a:buFont typeface="Wingdings" charset="2"/>
              <a:buChar char="Ø"/>
            </a:pPr>
            <a:r>
              <a:rPr lang="en-US" dirty="0"/>
              <a:t>“</a:t>
            </a:r>
            <a:r>
              <a:rPr lang="en-US" b="1" u="sng" dirty="0"/>
              <a:t>Don’t</a:t>
            </a:r>
            <a:r>
              <a:rPr lang="en-US" dirty="0"/>
              <a:t> be led astray by false teachers….”</a:t>
            </a:r>
          </a:p>
          <a:p>
            <a:pPr marL="914400" lvl="1" indent="-514350">
              <a:buFont typeface="Wingdings" charset="2"/>
              <a:buChar char="Ø"/>
            </a:pPr>
            <a:r>
              <a:rPr lang="en-US" dirty="0"/>
              <a:t>“</a:t>
            </a:r>
            <a:r>
              <a:rPr lang="en-US" b="1" u="sng" dirty="0"/>
              <a:t>Don’t</a:t>
            </a:r>
            <a:r>
              <a:rPr lang="en-US" dirty="0"/>
              <a:t> be tempted by the world to do immorality.”</a:t>
            </a:r>
          </a:p>
          <a:p>
            <a:pPr marL="514350" indent="-514350">
              <a:buFont typeface="+mj-lt"/>
              <a:buAutoNum type="arabicPeriod"/>
            </a:pPr>
            <a:r>
              <a:rPr lang="en-US" b="1" dirty="0"/>
              <a:t>Yes, He may tell us the “DON’TS”; but He may also say:</a:t>
            </a:r>
          </a:p>
          <a:p>
            <a:pPr marL="914400" lvl="1" indent="-514350">
              <a:buFont typeface="Wingdings" charset="2"/>
              <a:buChar char="Ø"/>
            </a:pPr>
            <a:r>
              <a:rPr lang="en-US" b="1" dirty="0"/>
              <a:t>DO!</a:t>
            </a:r>
            <a:r>
              <a:rPr lang="en-US" dirty="0"/>
              <a:t>  “Go into all the world and preach to every creature”</a:t>
            </a:r>
          </a:p>
          <a:p>
            <a:pPr marL="914400" lvl="1" indent="-514350">
              <a:buFont typeface="Wingdings" charset="2"/>
              <a:buChar char="Ø"/>
            </a:pPr>
            <a:r>
              <a:rPr lang="en-US" b="1" dirty="0"/>
              <a:t>DO!</a:t>
            </a:r>
            <a:r>
              <a:rPr lang="en-US" dirty="0"/>
              <a:t>  “…Testify to your friends…”</a:t>
            </a:r>
          </a:p>
          <a:p>
            <a:pPr marL="914400" lvl="1" indent="-514350">
              <a:buFont typeface="Wingdings" charset="2"/>
              <a:buChar char="Ø"/>
            </a:pPr>
            <a:r>
              <a:rPr lang="en-US" b="1" dirty="0"/>
              <a:t>DO!</a:t>
            </a:r>
            <a:r>
              <a:rPr lang="en-US" dirty="0"/>
              <a:t>  “Care about those around who don’t know Me”</a:t>
            </a:r>
          </a:p>
          <a:p>
            <a:pPr marL="914400" lvl="1" indent="-514350">
              <a:buFont typeface="Wingdings" charset="2"/>
              <a:buChar char="Ø"/>
            </a:pPr>
            <a:endParaRPr lang="en-US" sz="2400" dirty="0"/>
          </a:p>
          <a:p>
            <a:pPr lvl="1">
              <a:buFont typeface="Wingdings" charset="2"/>
              <a:buChar char="Ø"/>
            </a:pPr>
            <a:endParaRPr lang="en-US" sz="2400" dirty="0"/>
          </a:p>
        </p:txBody>
      </p:sp>
    </p:spTree>
    <p:custDataLst>
      <p:tags r:id="rId1"/>
    </p:custDataLst>
    <p:extLst>
      <p:ext uri="{BB962C8B-B14F-4D97-AF65-F5344CB8AC3E}">
        <p14:creationId xmlns:p14="http://schemas.microsoft.com/office/powerpoint/2010/main" val="6156510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62000" y="1524000"/>
            <a:ext cx="8382000" cy="2438400"/>
          </a:xfrm>
        </p:spPr>
        <p:txBody>
          <a:bodyPr>
            <a:normAutofit/>
          </a:bodyPr>
          <a:lstStyle/>
          <a:p>
            <a:pPr marL="0" indent="0">
              <a:buNone/>
            </a:pPr>
            <a:r>
              <a:rPr lang="en-US" sz="4800" b="1" dirty="0"/>
              <a:t>Jesus said, </a:t>
            </a:r>
            <a:r>
              <a:rPr lang="en-US" sz="4800" b="1" i="1" dirty="0"/>
              <a:t>“I am the way, the truth, and the life; </a:t>
            </a:r>
            <a:r>
              <a:rPr lang="en-US" sz="4800" b="1" i="1" u="sng" dirty="0"/>
              <a:t>no one</a:t>
            </a:r>
            <a:r>
              <a:rPr lang="en-US" sz="4800" b="1" i="1" dirty="0"/>
              <a:t> comes to the Father but by Me.”</a:t>
            </a:r>
            <a:endParaRPr lang="en-US" sz="4800" b="1" dirty="0"/>
          </a:p>
          <a:p>
            <a:pPr marL="914400" lvl="1" indent="-514350">
              <a:buFont typeface="Wingdings" charset="2"/>
              <a:buChar char="Ø"/>
            </a:pPr>
            <a:endParaRPr lang="en-US" sz="2400" dirty="0"/>
          </a:p>
          <a:p>
            <a:pPr marL="914400" lvl="1" indent="-514350">
              <a:buFont typeface="Wingdings" charset="2"/>
              <a:buChar char="Ø"/>
            </a:pPr>
            <a:endParaRPr lang="en-US" sz="2400" dirty="0"/>
          </a:p>
          <a:p>
            <a:pPr lvl="1">
              <a:buFont typeface="Wingdings" charset="2"/>
              <a:buChar char="Ø"/>
            </a:pPr>
            <a:endParaRPr lang="en-US" sz="2400" dirty="0"/>
          </a:p>
        </p:txBody>
      </p:sp>
    </p:spTree>
    <p:custDataLst>
      <p:tags r:id="rId1"/>
    </p:custDataLst>
    <p:extLst>
      <p:ext uri="{BB962C8B-B14F-4D97-AF65-F5344CB8AC3E}">
        <p14:creationId xmlns:p14="http://schemas.microsoft.com/office/powerpoint/2010/main" val="280020409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Training New Employe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New Employees.potx</Template>
  <TotalTime>0</TotalTime>
  <Words>1351</Words>
  <Application>Microsoft Office PowerPoint</Application>
  <PresentationFormat>On-screen Show (4:3)</PresentationFormat>
  <Paragraphs>110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Georgia</vt:lpstr>
      <vt:lpstr>Wingdings</vt:lpstr>
      <vt:lpstr>Training New Employees</vt:lpstr>
      <vt:lpstr>“Make Disciples of All Nations”</vt:lpstr>
      <vt:lpstr>         Make Disciples of all nations…</vt:lpstr>
      <vt:lpstr>Jesus’ Last Words Simply Echo His Ministry</vt:lpstr>
      <vt:lpstr>Jesus selected His followers to be ‘fishers of men’</vt:lpstr>
      <vt:lpstr>Jesus selected His followers to be ‘fishers of men’</vt:lpstr>
      <vt:lpstr>PowerPoint Presentation</vt:lpstr>
      <vt:lpstr>          So, why don’t we heed the call??</vt:lpstr>
      <vt:lpstr>          This is a tremendous message for our day.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2010-02-01T21:33:28Z</dcterms:created>
  <dcterms:modified xsi:type="dcterms:W3CDTF">2020-03-08T22:11:25Z</dcterms:modified>
</cp:coreProperties>
</file>