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80" r:id="rId2"/>
    <p:sldId id="354" r:id="rId3"/>
    <p:sldId id="286" r:id="rId4"/>
    <p:sldId id="344" r:id="rId5"/>
    <p:sldId id="349" r:id="rId6"/>
    <p:sldId id="274" r:id="rId7"/>
    <p:sldId id="353" r:id="rId8"/>
    <p:sldId id="336" r:id="rId9"/>
    <p:sldId id="345" r:id="rId10"/>
    <p:sldId id="348" r:id="rId11"/>
    <p:sldId id="346" r:id="rId12"/>
    <p:sldId id="347" r:id="rId13"/>
    <p:sldId id="338" r:id="rId14"/>
    <p:sldId id="343" r:id="rId15"/>
    <p:sldId id="28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 autoAdjust="0"/>
    <p:restoredTop sz="93003"/>
  </p:normalViewPr>
  <p:slideViewPr>
    <p:cSldViewPr snapToGrid="0" snapToObjects="1">
      <p:cViewPr varScale="1">
        <p:scale>
          <a:sx n="105" d="100"/>
          <a:sy n="105" d="100"/>
        </p:scale>
        <p:origin x="648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76BB-D162-7B4B-864B-FAA51FA8F415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DE5D5-8BA8-A74E-911A-8E7363399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0F762A-E7D4-7547-8004-887707DA8212}" type="slidenum">
              <a:rPr lang="en-US"/>
              <a:pPr/>
              <a:t>6</a:t>
            </a:fld>
            <a:endParaRPr lang="en-US"/>
          </a:p>
        </p:txBody>
      </p:sp>
      <p:sp>
        <p:nvSpPr>
          <p:cNvPr id="235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179" y="4343049"/>
            <a:ext cx="5486089" cy="411487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517" y="739589"/>
            <a:ext cx="11351683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517" y="3505200"/>
            <a:ext cx="6244067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75295"/>
            <a:ext cx="21336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6400" y="6275295"/>
            <a:ext cx="75184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6275295"/>
            <a:ext cx="8128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431" y="1227427"/>
            <a:ext cx="48768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6460471" y="975802"/>
            <a:ext cx="4662093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431" y="1799793"/>
            <a:ext cx="48768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82" y="4329954"/>
            <a:ext cx="10542868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45595" y="5257800"/>
            <a:ext cx="10539933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767957" y="741009"/>
            <a:ext cx="6552483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581383" y="494284"/>
            <a:ext cx="621792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82" y="4329954"/>
            <a:ext cx="10542868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45595" y="5257800"/>
            <a:ext cx="10539933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5491436" y="735554"/>
            <a:ext cx="621792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3200" y="685801"/>
            <a:ext cx="1010024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434" y="685801"/>
            <a:ext cx="8748183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130425"/>
            <a:ext cx="10361084" cy="1468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8737601" y="6245226"/>
            <a:ext cx="2842684" cy="474663"/>
          </a:xfrm>
        </p:spPr>
        <p:txBody>
          <a:bodyPr/>
          <a:lstStyle>
            <a:lvl1pPr>
              <a:defRPr smtClean="0"/>
            </a:lvl1pPr>
          </a:lstStyle>
          <a:p>
            <a:fld id="{AF171A76-5E1D-3B4F-B169-B1E165D3F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69" y="4822207"/>
            <a:ext cx="1134931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5" y="3525980"/>
            <a:ext cx="11140952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69" y="4822207"/>
            <a:ext cx="1134931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5" y="3525980"/>
            <a:ext cx="5904568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6974824" y="261016"/>
            <a:ext cx="4578213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683" y="2057401"/>
            <a:ext cx="5151717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5528" y="2057401"/>
            <a:ext cx="5157216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582706"/>
            <a:ext cx="10557933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7393" y="1546412"/>
            <a:ext cx="5157216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147887"/>
            <a:ext cx="5157216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51" y="1545018"/>
            <a:ext cx="5157216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51" y="2147887"/>
            <a:ext cx="5157216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1" name="Rectangle 10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3" name="Rectangle 12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4" name="Rectangle 13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433" y="1720103"/>
            <a:ext cx="48768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867" y="658906"/>
            <a:ext cx="5092451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433" y="2877671"/>
            <a:ext cx="48768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034" y="582706"/>
            <a:ext cx="10557933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7811" y="2044700"/>
            <a:ext cx="9556379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2752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7B47BB2-CF5E-7B4E-91D7-11301B18FC36}" type="datetimeFigureOut">
              <a:rPr lang="en-US" smtClean="0"/>
              <a:pPr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0424" y="6275295"/>
            <a:ext cx="7524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0" y="6275295"/>
            <a:ext cx="81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Local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9" y="988119"/>
            <a:ext cx="3633115" cy="327908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Matt. 18.15-18 </a:t>
            </a:r>
          </a:p>
          <a:p>
            <a:pPr lvl="0"/>
            <a:r>
              <a:rPr lang="en-US" sz="2800" b="1" dirty="0"/>
              <a:t>1 Cor. 5.4-5</a:t>
            </a:r>
          </a:p>
          <a:p>
            <a:pPr lvl="0"/>
            <a:r>
              <a:rPr lang="en-US" sz="2800" b="1" dirty="0"/>
              <a:t>1 Cor. 6.1</a:t>
            </a:r>
          </a:p>
          <a:p>
            <a:pPr lvl="0"/>
            <a:r>
              <a:rPr lang="en-US" sz="2800" b="1" dirty="0"/>
              <a:t>Gal. 6.1</a:t>
            </a:r>
          </a:p>
          <a:p>
            <a:pPr lvl="0"/>
            <a:r>
              <a:rPr lang="en-US" sz="2800" b="1" dirty="0"/>
              <a:t>1 Thess. 5.11-14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851400" y="1055852"/>
            <a:ext cx="592667" cy="3186308"/>
          </a:xfrm>
          <a:prstGeom prst="rightBrace">
            <a:avLst/>
          </a:prstGeom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60535" y="1236652"/>
            <a:ext cx="40132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Accountability</a:t>
            </a:r>
          </a:p>
          <a:p>
            <a:pPr>
              <a:spcAft>
                <a:spcPts val="18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Help / Support</a:t>
            </a:r>
          </a:p>
          <a:p>
            <a:pPr>
              <a:spcAft>
                <a:spcPts val="12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Admonish / Comfort </a:t>
            </a:r>
          </a:p>
        </p:txBody>
      </p:sp>
    </p:spTree>
    <p:extLst>
      <p:ext uri="{BB962C8B-B14F-4D97-AF65-F5344CB8AC3E}">
        <p14:creationId xmlns:p14="http://schemas.microsoft.com/office/powerpoint/2010/main" val="2104746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5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Local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9" y="988119"/>
            <a:ext cx="3633115" cy="327908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Matt. 18.15-18 </a:t>
            </a:r>
          </a:p>
          <a:p>
            <a:pPr lvl="0"/>
            <a:r>
              <a:rPr lang="en-US" sz="2800" b="1" dirty="0"/>
              <a:t>1 Cor. 5.4-5</a:t>
            </a:r>
          </a:p>
          <a:p>
            <a:pPr lvl="0"/>
            <a:r>
              <a:rPr lang="en-US" sz="2800" b="1" dirty="0"/>
              <a:t>1 Cor. 6.1</a:t>
            </a:r>
          </a:p>
          <a:p>
            <a:pPr lvl="0"/>
            <a:r>
              <a:rPr lang="en-US" sz="2800" b="1" dirty="0"/>
              <a:t>Gal. 6.1</a:t>
            </a:r>
          </a:p>
          <a:p>
            <a:pPr lvl="0"/>
            <a:r>
              <a:rPr lang="en-US" sz="2800" b="1" dirty="0"/>
              <a:t>1 Thess. 5.11-14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4436534"/>
            <a:ext cx="5140182" cy="242146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1 Tim. 3.5</a:t>
            </a:r>
          </a:p>
          <a:p>
            <a:pPr lvl="1"/>
            <a:r>
              <a:rPr lang="en-US" sz="2800" b="1" dirty="0"/>
              <a:t>Luke 10.34,35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851400" y="1055852"/>
            <a:ext cx="592667" cy="3186308"/>
          </a:xfrm>
          <a:prstGeom prst="rightBrace">
            <a:avLst/>
          </a:prstGeom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60535" y="1236652"/>
            <a:ext cx="40132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Accountability</a:t>
            </a:r>
          </a:p>
          <a:p>
            <a:pPr>
              <a:spcAft>
                <a:spcPts val="18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Help / Support</a:t>
            </a:r>
          </a:p>
          <a:p>
            <a:pPr>
              <a:spcAft>
                <a:spcPts val="12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Admonish / Comfort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676400" y="220132"/>
            <a:ext cx="9223248" cy="3723551"/>
          </a:xfrm>
          <a:prstGeom prst="wedgeRoundRectCallout">
            <a:avLst>
              <a:gd name="adj1" fmla="val -28882"/>
              <a:gd name="adj2" fmla="val 81477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accent2"/>
                </a:solidFill>
              </a:rPr>
              <a:t>34 and came to him and bandaged up his wounds, pouring oil and wine on </a:t>
            </a:r>
            <a:r>
              <a:rPr lang="en-US" sz="2800" b="1" i="1" dirty="0">
                <a:solidFill>
                  <a:schemeClr val="accent2"/>
                </a:solidFill>
              </a:rPr>
              <a:t>them;</a:t>
            </a:r>
            <a:r>
              <a:rPr lang="en-US" sz="2800" b="1" dirty="0">
                <a:solidFill>
                  <a:schemeClr val="accent2"/>
                </a:solidFill>
              </a:rPr>
              <a:t> and he put him on his own beast, and brought him to an inn and </a:t>
            </a:r>
            <a:r>
              <a:rPr lang="en-US" sz="2800" b="1" i="1" u="sng" dirty="0">
                <a:solidFill>
                  <a:schemeClr val="tx1"/>
                </a:solidFill>
              </a:rPr>
              <a:t>took care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of him. 35 On the next day he took out two denarii and gave them to the innkeeper and said, </a:t>
            </a:r>
            <a:r>
              <a:rPr lang="en-US" sz="2800" b="1" dirty="0">
                <a:solidFill>
                  <a:schemeClr val="tx1"/>
                </a:solidFill>
              </a:rPr>
              <a:t>‘</a:t>
            </a:r>
            <a:r>
              <a:rPr lang="en-US" sz="2800" b="1" i="1" u="sng" dirty="0">
                <a:solidFill>
                  <a:schemeClr val="tx1"/>
                </a:solidFill>
              </a:rPr>
              <a:t>Take care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of him; and whatever more you spend, when I return I will repay you.’</a:t>
            </a:r>
          </a:p>
        </p:txBody>
      </p:sp>
    </p:spTree>
    <p:extLst>
      <p:ext uri="{BB962C8B-B14F-4D97-AF65-F5344CB8AC3E}">
        <p14:creationId xmlns:p14="http://schemas.microsoft.com/office/powerpoint/2010/main" val="5343776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Local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9" y="988119"/>
            <a:ext cx="3633115" cy="327908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Matt. 18.15-18 </a:t>
            </a:r>
          </a:p>
          <a:p>
            <a:pPr lvl="0"/>
            <a:r>
              <a:rPr lang="en-US" sz="2800" b="1" dirty="0"/>
              <a:t>1 Cor. 5.4-5</a:t>
            </a:r>
          </a:p>
          <a:p>
            <a:pPr lvl="0"/>
            <a:r>
              <a:rPr lang="en-US" sz="2800" b="1" dirty="0"/>
              <a:t>1 Cor. 6.1</a:t>
            </a:r>
          </a:p>
          <a:p>
            <a:pPr lvl="0"/>
            <a:r>
              <a:rPr lang="en-US" sz="2800" b="1" dirty="0"/>
              <a:t>Gal. 6.1</a:t>
            </a:r>
          </a:p>
          <a:p>
            <a:pPr lvl="0"/>
            <a:r>
              <a:rPr lang="en-US" sz="2800" b="1" dirty="0"/>
              <a:t>1 Thess. 5.11-14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4436534"/>
            <a:ext cx="5140182" cy="242146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1 Tim. 3.5</a:t>
            </a:r>
          </a:p>
          <a:p>
            <a:pPr lvl="1"/>
            <a:r>
              <a:rPr lang="en-US" sz="2800" b="1" dirty="0"/>
              <a:t>Luke 10.34,35</a:t>
            </a:r>
          </a:p>
          <a:p>
            <a:pPr lvl="0"/>
            <a:r>
              <a:rPr lang="en-US" sz="2800" b="1" dirty="0"/>
              <a:t>Acts 20.27-32</a:t>
            </a:r>
          </a:p>
          <a:p>
            <a:pPr lvl="0"/>
            <a:r>
              <a:rPr lang="en-US" sz="2800" b="1" dirty="0"/>
              <a:t>Heb. 13.17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851400" y="1055852"/>
            <a:ext cx="592667" cy="3186308"/>
          </a:xfrm>
          <a:prstGeom prst="rightBrace">
            <a:avLst/>
          </a:prstGeom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851400" y="4368797"/>
            <a:ext cx="643467" cy="2421467"/>
          </a:xfrm>
          <a:prstGeom prst="rightBrace">
            <a:avLst/>
          </a:prstGeom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60535" y="1236652"/>
            <a:ext cx="40132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Accountability</a:t>
            </a:r>
          </a:p>
          <a:p>
            <a:pPr>
              <a:spcAft>
                <a:spcPts val="18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Help / Support</a:t>
            </a:r>
          </a:p>
          <a:p>
            <a:pPr>
              <a:spcAft>
                <a:spcPts val="12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Admonish / Comfort 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960535" y="4391061"/>
            <a:ext cx="3733800" cy="239920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“To Take Care of”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Watch &amp; Feed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3000" b="1" i="1" dirty="0">
              <a:solidFill>
                <a:srgbClr val="FFC000"/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000" b="1" i="1" dirty="0">
                <a:solidFill>
                  <a:srgbClr val="FFC0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Lead</a:t>
            </a:r>
          </a:p>
        </p:txBody>
      </p:sp>
    </p:spTree>
    <p:extLst>
      <p:ext uri="{BB962C8B-B14F-4D97-AF65-F5344CB8AC3E}">
        <p14:creationId xmlns:p14="http://schemas.microsoft.com/office/powerpoint/2010/main" val="1355564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229" y="1659464"/>
            <a:ext cx="73095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/>
              <a:t>Who does not want</a:t>
            </a:r>
          </a:p>
          <a:p>
            <a:pPr algn="ctr"/>
            <a:r>
              <a:rPr lang="en-US" sz="6000" b="1" dirty="0"/>
              <a:t> to be a part of</a:t>
            </a:r>
          </a:p>
          <a:p>
            <a:pPr algn="ctr"/>
            <a:r>
              <a:rPr lang="en-US" sz="6000" b="1" dirty="0"/>
              <a:t> a group like this?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1106541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66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The Tie the Binds…</a:t>
            </a:r>
            <a:endParaRPr lang="en-US" sz="66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3377285" y="2353732"/>
            <a:ext cx="5140182" cy="2082800"/>
          </a:xfrm>
        </p:spPr>
        <p:txBody>
          <a:bodyPr>
            <a:normAutofit/>
          </a:bodyPr>
          <a:lstStyle/>
          <a:p>
            <a:r>
              <a:rPr lang="en-US" sz="4400" b="1" dirty="0"/>
              <a:t>1 John 4.20 – 5.2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20536" y="4243854"/>
            <a:ext cx="7778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Can people tell that </a:t>
            </a:r>
          </a:p>
          <a:p>
            <a:pPr algn="ctr"/>
            <a:r>
              <a:rPr lang="en-US" sz="4800" b="1" dirty="0">
                <a:solidFill>
                  <a:schemeClr val="accent2"/>
                </a:solidFill>
              </a:rPr>
              <a:t>we are Christ’s disciples?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Understanding </a:t>
            </a:r>
            <a:br>
              <a:rPr lang="en-US" sz="7200" dirty="0"/>
            </a:br>
            <a:r>
              <a:rPr lang="en-US" sz="7200" dirty="0"/>
              <a:t>Christ’s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517" y="3635829"/>
            <a:ext cx="9955212" cy="2308559"/>
          </a:xfrm>
        </p:spPr>
        <p:txBody>
          <a:bodyPr>
            <a:noAutofit/>
          </a:bodyPr>
          <a:lstStyle/>
          <a:p>
            <a:r>
              <a:rPr lang="en-US" dirty="0"/>
              <a:t>Part 5</a:t>
            </a:r>
          </a:p>
          <a:p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Distinctions Between </a:t>
            </a:r>
            <a:r>
              <a:rPr lang="en-US" dirty="0" err="1">
                <a:solidFill>
                  <a:schemeClr val="accent1">
                    <a:alpha val="0"/>
                  </a:schemeClr>
                </a:solidFill>
              </a:rPr>
              <a:t>t</a:t>
            </a:r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 and Local church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8517" y="4513550"/>
            <a:ext cx="8837612" cy="9538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defTabSz="914400">
              <a:spcBef>
                <a:spcPct val="20000"/>
              </a:spcBef>
              <a:buClr>
                <a:schemeClr val="bg2"/>
              </a:buClr>
              <a:buSzPct val="90000"/>
              <a:defRPr/>
            </a:pP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31113"/>
      </p:ext>
    </p:extLst>
  </p:cSld>
  <p:clrMapOvr>
    <a:masterClrMapping/>
  </p:clrMapOvr>
  <p:transition spd="med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Universal vs. Local -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65" y="1693334"/>
            <a:ext cx="8822266" cy="2370667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D9D9D9"/>
                </a:solidFill>
              </a:rPr>
              <a:t>The Universal church </a:t>
            </a:r>
            <a:r>
              <a:rPr lang="en-US" sz="4000" dirty="0">
                <a:solidFill>
                  <a:srgbClr val="D9D9D9"/>
                </a:solidFill>
              </a:rPr>
              <a:t>is the ONE body of ALL the Saved in Christ</a:t>
            </a:r>
          </a:p>
          <a:p>
            <a:pPr lvl="1"/>
            <a:r>
              <a:rPr lang="en-US" sz="3800" dirty="0">
                <a:solidFill>
                  <a:srgbClr val="D9D9D9"/>
                </a:solidFill>
              </a:rPr>
              <a:t>1 Cor. 12.12-13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8665" y="4064001"/>
            <a:ext cx="8822266" cy="252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4000" b="1" u="sng" dirty="0">
                <a:solidFill>
                  <a:srgbClr val="D9D9D9"/>
                </a:solidFill>
              </a:rPr>
              <a:t>A Local church </a:t>
            </a:r>
            <a:r>
              <a:rPr lang="en-US" sz="4000" dirty="0">
                <a:solidFill>
                  <a:srgbClr val="D9D9D9"/>
                </a:solidFill>
              </a:rPr>
              <a:t>is a local assembly that claims to be saints</a:t>
            </a:r>
          </a:p>
          <a:p>
            <a:pPr marL="685800" lvl="1" indent="-336550" defTabSz="914400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3800" dirty="0">
                <a:solidFill>
                  <a:srgbClr val="D9D9D9"/>
                </a:solidFill>
              </a:rPr>
              <a:t>1 Cor. 1.2 </a:t>
            </a: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/>
              <a:t>5. Light – Eph. 5.7-10</a:t>
            </a:r>
          </a:p>
          <a:p>
            <a:pPr>
              <a:buNone/>
            </a:pPr>
            <a:r>
              <a:rPr lang="en-US" sz="3059" b="1" dirty="0"/>
              <a:t>6. Companion – Eph. 5.22-32 </a:t>
            </a:r>
          </a:p>
          <a:p>
            <a:pPr>
              <a:buNone/>
            </a:pPr>
            <a:r>
              <a:rPr lang="en-US" sz="3059" b="1" dirty="0"/>
              <a:t>7. Priests – 1 Pet. 2.5,9</a:t>
            </a:r>
          </a:p>
          <a:p>
            <a:pPr>
              <a:buNone/>
            </a:pPr>
            <a:r>
              <a:rPr lang="en-US" sz="3059" b="1" dirty="0"/>
              <a:t>8. Monument/Planting – </a:t>
            </a:r>
          </a:p>
          <a:p>
            <a:pPr>
              <a:buNone/>
            </a:pPr>
            <a:r>
              <a:rPr lang="en-US" sz="3059" b="1" dirty="0"/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/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9" y="1151983"/>
            <a:ext cx="5140182" cy="55536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/>
              <a:t>5. Light – Eph. 5.7-10</a:t>
            </a:r>
          </a:p>
          <a:p>
            <a:pPr>
              <a:buNone/>
            </a:pPr>
            <a:r>
              <a:rPr lang="en-US" sz="3059" b="1" dirty="0"/>
              <a:t>6. Companion – Eph. 5.22-32 </a:t>
            </a:r>
          </a:p>
          <a:p>
            <a:pPr>
              <a:buNone/>
            </a:pPr>
            <a:r>
              <a:rPr lang="en-US" sz="3059" b="1" dirty="0"/>
              <a:t>7. Priests – 1 Pet. 2.5,9</a:t>
            </a:r>
          </a:p>
          <a:p>
            <a:pPr>
              <a:buNone/>
            </a:pPr>
            <a:r>
              <a:rPr lang="en-US" sz="3059" b="1" dirty="0"/>
              <a:t>8. Monument/Planting – </a:t>
            </a:r>
          </a:p>
          <a:p>
            <a:pPr>
              <a:buNone/>
            </a:pPr>
            <a:r>
              <a:rPr lang="en-US" sz="3059" b="1" dirty="0"/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/>
              <a:t>	OT Prophecy: Isaiah 55.13; 60.21-61.3</a:t>
            </a:r>
          </a:p>
          <a:p>
            <a:endParaRPr lang="en-US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6705600" y="1422400"/>
            <a:ext cx="3581400" cy="1383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b="1" dirty="0">
                <a:solidFill>
                  <a:srgbClr val="FFC000"/>
                </a:solidFill>
                <a:ea typeface="Arial Unicode MS" pitchFamily="-105" charset="0"/>
                <a:cs typeface="Arial Unicode MS" pitchFamily="-105" charset="0"/>
              </a:rPr>
              <a:t>Is the local church these things?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800" b="1" dirty="0">
              <a:solidFill>
                <a:srgbClr val="FFC000"/>
              </a:solidFill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705600" y="2805940"/>
            <a:ext cx="3581400" cy="1383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b="1" dirty="0">
                <a:solidFill>
                  <a:srgbClr val="FFC000"/>
                </a:solidFill>
                <a:ea typeface="Arial Unicode MS" pitchFamily="-105" charset="0"/>
                <a:cs typeface="Arial Unicode MS" pitchFamily="-105" charset="0"/>
              </a:rPr>
              <a:t>How does the Local church Relate to these Purposes?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349999" y="4504270"/>
            <a:ext cx="4156440" cy="2245315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b="1" dirty="0">
                <a:solidFill>
                  <a:schemeClr val="accent2"/>
                </a:solidFill>
                <a:ea typeface="Arial Unicode MS" pitchFamily="-105" charset="0"/>
                <a:cs typeface="Arial Unicode MS" pitchFamily="-105" charset="0"/>
              </a:rPr>
              <a:t>Local churches are designed to </a:t>
            </a:r>
            <a:r>
              <a:rPr lang="en-US" sz="2800" b="1" u="sng" dirty="0">
                <a:solidFill>
                  <a:schemeClr val="accent2"/>
                </a:solidFill>
                <a:ea typeface="Arial Unicode MS" pitchFamily="-105" charset="0"/>
                <a:cs typeface="Arial Unicode MS" pitchFamily="-105" charset="0"/>
              </a:rPr>
              <a:t>STRENGHTHEN </a:t>
            </a:r>
            <a:r>
              <a:rPr lang="en-US" sz="2800" b="1" dirty="0">
                <a:solidFill>
                  <a:schemeClr val="accent2"/>
                </a:solidFill>
                <a:ea typeface="Arial Unicode MS" pitchFamily="-105" charset="0"/>
                <a:cs typeface="Arial Unicode MS" pitchFamily="-105" charset="0"/>
              </a:rPr>
              <a:t>Christians to be these things!</a:t>
            </a:r>
          </a:p>
        </p:txBody>
      </p:sp>
    </p:spTree>
    <p:extLst>
      <p:ext uri="{BB962C8B-B14F-4D97-AF65-F5344CB8AC3E}">
        <p14:creationId xmlns:p14="http://schemas.microsoft.com/office/powerpoint/2010/main" val="9901753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648201" y="1600201"/>
            <a:ext cx="2970213" cy="1281113"/>
            <a:chOff x="1968" y="1008"/>
            <a:chExt cx="1871" cy="807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1968" y="1200"/>
              <a:ext cx="1871" cy="446"/>
            </a:xfrm>
            <a:prstGeom prst="rect">
              <a:avLst/>
            </a:prstGeom>
            <a:noFill/>
            <a:ln w="2844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4000" b="1">
                  <a:solidFill>
                    <a:srgbClr val="FFFFFF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CHRIST</a:t>
              </a:r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auto">
            <a:xfrm>
              <a:off x="2016" y="1008"/>
              <a:ext cx="1767" cy="807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2741614" y="2819400"/>
            <a:ext cx="2740025" cy="2362200"/>
          </a:xfrm>
          <a:prstGeom prst="line">
            <a:avLst/>
          </a:prstGeom>
          <a:noFill/>
          <a:ln w="2844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 rot="19020000">
            <a:off x="1220788" y="5074230"/>
            <a:ext cx="1604963" cy="46239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Book Antiqua" pitchFamily="-105" charset="0"/>
                <a:ea typeface="Arial Unicode MS" pitchFamily="-105" charset="0"/>
                <a:cs typeface="Arial Unicode MS" pitchFamily="-105" charset="0"/>
              </a:rPr>
              <a:t>Joe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2286000" y="5257800"/>
            <a:ext cx="1219200" cy="10668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 rot="18660000">
            <a:off x="2398713" y="5603875"/>
            <a:ext cx="1604962" cy="4587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Book Antiqua" pitchFamily="-105" charset="0"/>
                <a:ea typeface="Arial Unicode MS" pitchFamily="-105" charset="0"/>
                <a:cs typeface="Arial Unicode MS" pitchFamily="-105" charset="0"/>
              </a:rPr>
              <a:t>Ann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3351214" y="2819400"/>
            <a:ext cx="2212975" cy="2590800"/>
          </a:xfrm>
          <a:prstGeom prst="line">
            <a:avLst/>
          </a:prstGeom>
          <a:noFill/>
          <a:ln w="2844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1676400" y="5638800"/>
            <a:ext cx="1295400" cy="10668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 rot="21360000">
            <a:off x="1524001" y="6248400"/>
            <a:ext cx="1604963" cy="4587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Book Antiqua" pitchFamily="-105" charset="0"/>
                <a:ea typeface="Arial Unicode MS" pitchFamily="-105" charset="0"/>
                <a:cs typeface="Arial Unicode MS" pitchFamily="-105" charset="0"/>
              </a:rPr>
              <a:t>Mike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2665414" y="2819400"/>
            <a:ext cx="2822575" cy="2895600"/>
          </a:xfrm>
          <a:prstGeom prst="line">
            <a:avLst/>
          </a:prstGeom>
          <a:noFill/>
          <a:ln w="2844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 rot="960000">
            <a:off x="4725988" y="5257800"/>
            <a:ext cx="1219200" cy="1143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132263" y="2895601"/>
            <a:ext cx="1733550" cy="3421063"/>
            <a:chOff x="1643" y="1824"/>
            <a:chExt cx="1092" cy="2155"/>
          </a:xfrm>
        </p:grpSpPr>
        <p:sp>
          <p:nvSpPr>
            <p:cNvPr id="12308" name="Oval 20"/>
            <p:cNvSpPr>
              <a:spLocks noChangeArrowheads="1"/>
            </p:cNvSpPr>
            <p:nvPr/>
          </p:nvSpPr>
          <p:spPr bwMode="auto">
            <a:xfrm rot="960000">
              <a:off x="1729" y="3168"/>
              <a:ext cx="767" cy="71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H="1">
              <a:off x="2063" y="1824"/>
              <a:ext cx="673" cy="1343"/>
            </a:xfrm>
            <a:prstGeom prst="line">
              <a:avLst/>
            </a:prstGeom>
            <a:noFill/>
            <a:ln w="2844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18063" y="2895601"/>
            <a:ext cx="1485900" cy="3116263"/>
            <a:chOff x="2075" y="1824"/>
            <a:chExt cx="936" cy="1963"/>
          </a:xfrm>
        </p:grpSpPr>
        <p:sp>
          <p:nvSpPr>
            <p:cNvPr id="12311" name="Oval 23"/>
            <p:cNvSpPr>
              <a:spLocks noChangeArrowheads="1"/>
            </p:cNvSpPr>
            <p:nvPr/>
          </p:nvSpPr>
          <p:spPr bwMode="auto">
            <a:xfrm rot="960000">
              <a:off x="2161" y="2976"/>
              <a:ext cx="767" cy="71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>
              <a:off x="2639" y="1824"/>
              <a:ext cx="145" cy="1151"/>
            </a:xfrm>
            <a:prstGeom prst="line">
              <a:avLst/>
            </a:prstGeom>
            <a:noFill/>
            <a:ln w="2844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352800" y="6400801"/>
            <a:ext cx="3352800" cy="5175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church at Corinth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3310469" y="5767082"/>
            <a:ext cx="1295400" cy="8223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</a:tabLst>
            </a:pPr>
            <a:r>
              <a:rPr lang="en-US" sz="24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1 Cor.</a:t>
            </a:r>
          </a:p>
          <a:p>
            <a:pPr algn="ctr">
              <a:tabLst>
                <a:tab pos="723900" algn="l"/>
              </a:tabLst>
            </a:pPr>
            <a:r>
              <a:rPr lang="en-US" sz="24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5:1-5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 rot="960000">
            <a:off x="1676400" y="4953000"/>
            <a:ext cx="1219200" cy="1143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324601" y="2819401"/>
            <a:ext cx="1603375" cy="2422526"/>
            <a:chOff x="3024" y="1776"/>
            <a:chExt cx="1010" cy="1526"/>
          </a:xfrm>
        </p:grpSpPr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083" y="1776"/>
              <a:ext cx="936" cy="1387"/>
              <a:chOff x="3083" y="1776"/>
              <a:chExt cx="936" cy="1387"/>
            </a:xfrm>
          </p:grpSpPr>
          <p:sp>
            <p:nvSpPr>
              <p:cNvPr id="12318" name="Oval 30"/>
              <p:cNvSpPr>
                <a:spLocks noChangeArrowheads="1"/>
              </p:cNvSpPr>
              <p:nvPr/>
            </p:nvSpPr>
            <p:spPr bwMode="auto">
              <a:xfrm rot="960000">
                <a:off x="3169" y="2352"/>
                <a:ext cx="767" cy="719"/>
              </a:xfrm>
              <a:prstGeom prst="ellipse">
                <a:avLst/>
              </a:pr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>
                <a:off x="3260" y="1776"/>
                <a:ext cx="195" cy="575"/>
              </a:xfrm>
              <a:prstGeom prst="line">
                <a:avLst/>
              </a:prstGeom>
              <a:noFill/>
              <a:ln w="28440">
                <a:solidFill>
                  <a:srgbClr val="FFAF0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3024" y="2352"/>
              <a:ext cx="1010" cy="950"/>
            </a:xfrm>
            <a:prstGeom prst="rect">
              <a:avLst/>
            </a:prstGeom>
            <a:noFill/>
            <a:ln w="2844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000" b="1" dirty="0">
                  <a:solidFill>
                    <a:srgbClr val="FFFFFF"/>
                  </a:solidFill>
                  <a:latin typeface="Book Antiqua" pitchFamily="-105" charset="0"/>
                  <a:ea typeface="Arial Unicode MS" pitchFamily="-105" charset="0"/>
                  <a:cs typeface="Arial Unicode MS" pitchFamily="-105" charset="0"/>
                </a:rPr>
                <a:t>Saul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Acts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9:26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 sz="2400" i="1" dirty="0">
                <a:solidFill>
                  <a:srgbClr val="FF66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239000" y="2667000"/>
            <a:ext cx="2060575" cy="4022726"/>
            <a:chOff x="3600" y="1680"/>
            <a:chExt cx="1298" cy="2534"/>
          </a:xfrm>
        </p:grpSpPr>
        <p:sp>
          <p:nvSpPr>
            <p:cNvPr id="12322" name="Oval 34"/>
            <p:cNvSpPr>
              <a:spLocks noChangeArrowheads="1"/>
            </p:cNvSpPr>
            <p:nvPr/>
          </p:nvSpPr>
          <p:spPr bwMode="auto">
            <a:xfrm rot="960000">
              <a:off x="3969" y="3206"/>
              <a:ext cx="863" cy="788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3600" y="1680"/>
              <a:ext cx="671" cy="1514"/>
            </a:xfrm>
            <a:prstGeom prst="line">
              <a:avLst/>
            </a:prstGeom>
            <a:noFill/>
            <a:ln w="2844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3888" y="3264"/>
              <a:ext cx="1010" cy="950"/>
            </a:xfrm>
            <a:prstGeom prst="rect">
              <a:avLst/>
            </a:prstGeom>
            <a:noFill/>
            <a:ln w="2844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000" b="1" dirty="0">
                  <a:latin typeface="Book Antiqua" pitchFamily="-105" charset="0"/>
                  <a:ea typeface="Arial Unicode MS" pitchFamily="-105" charset="0"/>
                  <a:cs typeface="Arial Unicode MS" pitchFamily="-105" charset="0"/>
                </a:rPr>
                <a:t>Eunuch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Acts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8:39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 sz="2400" i="1" dirty="0">
                <a:solidFill>
                  <a:srgbClr val="FF66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endParaRP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7391401" y="2514600"/>
            <a:ext cx="3203575" cy="2878138"/>
            <a:chOff x="3696" y="1584"/>
            <a:chExt cx="2018" cy="1813"/>
          </a:xfrm>
        </p:grpSpPr>
        <p:sp>
          <p:nvSpPr>
            <p:cNvPr id="12326" name="Oval 38"/>
            <p:cNvSpPr>
              <a:spLocks noChangeArrowheads="1"/>
            </p:cNvSpPr>
            <p:nvPr/>
          </p:nvSpPr>
          <p:spPr bwMode="auto">
            <a:xfrm rot="960000">
              <a:off x="4800" y="2544"/>
              <a:ext cx="767" cy="71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3696" y="1584"/>
              <a:ext cx="1247" cy="1007"/>
            </a:xfrm>
            <a:prstGeom prst="line">
              <a:avLst/>
            </a:prstGeom>
            <a:noFill/>
            <a:ln w="2844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4656" y="2640"/>
              <a:ext cx="1058" cy="757"/>
            </a:xfrm>
            <a:prstGeom prst="rect">
              <a:avLst/>
            </a:prstGeom>
            <a:noFill/>
            <a:ln w="936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3 John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9,10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 sz="2400" b="1" i="1" dirty="0">
                <a:solidFill>
                  <a:srgbClr val="FF66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endParaRPr>
            </a:p>
          </p:txBody>
        </p:sp>
      </p:grp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7696200" y="1426636"/>
            <a:ext cx="3352800" cy="95265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Dead in Christ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1 Thess.4:14-17</a:t>
            </a: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1752600" y="2819400"/>
            <a:ext cx="1905000" cy="138354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Church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at Sardis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28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Rev.3:1-4</a:t>
            </a:r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7525125" y="2170907"/>
            <a:ext cx="2970213" cy="684213"/>
            <a:chOff x="3792" y="1392"/>
            <a:chExt cx="1871" cy="431"/>
          </a:xfrm>
        </p:grpSpPr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>
              <a:off x="3792" y="1392"/>
              <a:ext cx="1727" cy="335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3" name="Oval 45"/>
            <p:cNvSpPr>
              <a:spLocks noChangeArrowheads="1"/>
            </p:cNvSpPr>
            <p:nvPr/>
          </p:nvSpPr>
          <p:spPr bwMode="auto">
            <a:xfrm>
              <a:off x="5520" y="1680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7391401" y="2514601"/>
            <a:ext cx="2817813" cy="1065213"/>
            <a:chOff x="3696" y="1584"/>
            <a:chExt cx="1775" cy="671"/>
          </a:xfrm>
        </p:grpSpPr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>
              <a:off x="3696" y="1584"/>
              <a:ext cx="1631" cy="575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6" name="Oval 48"/>
            <p:cNvSpPr>
              <a:spLocks noChangeArrowheads="1"/>
            </p:cNvSpPr>
            <p:nvPr/>
          </p:nvSpPr>
          <p:spPr bwMode="auto">
            <a:xfrm>
              <a:off x="5328" y="2112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7467601" y="2438401"/>
            <a:ext cx="2436813" cy="836613"/>
            <a:chOff x="3744" y="1536"/>
            <a:chExt cx="1535" cy="527"/>
          </a:xfrm>
        </p:grpSpPr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3744" y="1536"/>
              <a:ext cx="1391" cy="431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auto">
            <a:xfrm>
              <a:off x="5136" y="1920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7543801" y="2362201"/>
            <a:ext cx="2970213" cy="912813"/>
            <a:chOff x="3792" y="1488"/>
            <a:chExt cx="1871" cy="575"/>
          </a:xfrm>
        </p:grpSpPr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>
              <a:off x="3792" y="1488"/>
              <a:ext cx="1727" cy="479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2" name="Oval 54"/>
            <p:cNvSpPr>
              <a:spLocks noChangeArrowheads="1"/>
            </p:cNvSpPr>
            <p:nvPr/>
          </p:nvSpPr>
          <p:spPr bwMode="auto">
            <a:xfrm>
              <a:off x="5520" y="1920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7543801" y="2286001"/>
            <a:ext cx="2665413" cy="684213"/>
            <a:chOff x="3792" y="1440"/>
            <a:chExt cx="1679" cy="431"/>
          </a:xfrm>
        </p:grpSpPr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>
              <a:off x="3792" y="1440"/>
              <a:ext cx="1535" cy="335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5" name="Oval 57"/>
            <p:cNvSpPr>
              <a:spLocks noChangeArrowheads="1"/>
            </p:cNvSpPr>
            <p:nvPr/>
          </p:nvSpPr>
          <p:spPr bwMode="auto">
            <a:xfrm>
              <a:off x="5328" y="1728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" name="Rectangle 1"/>
          <p:cNvSpPr>
            <a:spLocks noChangeArrowheads="1"/>
          </p:cNvSpPr>
          <p:nvPr/>
        </p:nvSpPr>
        <p:spPr bwMode="auto">
          <a:xfrm>
            <a:off x="1676400" y="152401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Understanding Christ’s Church</a:t>
            </a: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1934369" y="932288"/>
            <a:ext cx="7781225" cy="577850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3200" dirty="0">
                <a:solidFill>
                  <a:schemeClr val="accent1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 Biblical view of the universal church</a:t>
            </a:r>
          </a:p>
        </p:txBody>
      </p:sp>
      <p:sp>
        <p:nvSpPr>
          <p:cNvPr id="79" name="Freeform 1"/>
          <p:cNvSpPr>
            <a:spLocks noChangeArrowheads="1"/>
          </p:cNvSpPr>
          <p:nvPr/>
        </p:nvSpPr>
        <p:spPr bwMode="auto">
          <a:xfrm>
            <a:off x="2438400" y="2065339"/>
            <a:ext cx="368300" cy="301625"/>
          </a:xfrm>
          <a:custGeom>
            <a:avLst/>
            <a:gdLst>
              <a:gd name="G0" fmla="*/ 8 232 1"/>
              <a:gd name="G1" fmla="*/ G0 1 232"/>
              <a:gd name="G2" fmla="*/ 186 190 1"/>
              <a:gd name="G3" fmla="*/ G2 1 190"/>
              <a:gd name="G4" fmla="*/ 1 0 51712"/>
              <a:gd name="G5" fmla="*/ G4 232 1"/>
              <a:gd name="G6" fmla="*/ G5 1 232"/>
              <a:gd name="G7" fmla="*/ 163 190 1"/>
              <a:gd name="G8" fmla="*/ G7 1 190"/>
              <a:gd name="G9" fmla="*/ 3 232 1"/>
              <a:gd name="G10" fmla="*/ G9 1 232"/>
              <a:gd name="G11" fmla="*/ 97 190 1"/>
              <a:gd name="G12" fmla="*/ G11 1 190"/>
              <a:gd name="G13" fmla="*/ 11 232 1"/>
              <a:gd name="G14" fmla="*/ G13 1 232"/>
              <a:gd name="G15" fmla="*/ 76 190 1"/>
              <a:gd name="G16" fmla="*/ G15 1 190"/>
              <a:gd name="G17" fmla="*/ 17 232 1"/>
              <a:gd name="G18" fmla="*/ G17 1 232"/>
              <a:gd name="G19" fmla="*/ 45 190 1"/>
              <a:gd name="G20" fmla="*/ G19 1 190"/>
              <a:gd name="G21" fmla="*/ 39 232 1"/>
              <a:gd name="G22" fmla="*/ G21 1 232"/>
              <a:gd name="G23" fmla="*/ 25 190 1"/>
              <a:gd name="G24" fmla="*/ G23 1 190"/>
              <a:gd name="G25" fmla="*/ 107 232 1"/>
              <a:gd name="G26" fmla="*/ G25 1 232"/>
              <a:gd name="G27" fmla="*/ 6 190 1"/>
              <a:gd name="G28" fmla="*/ G27 1 190"/>
              <a:gd name="G29" fmla="*/ 123 232 1"/>
              <a:gd name="G30" fmla="*/ G29 1 232"/>
              <a:gd name="G31" fmla="*/ 1 0 51712"/>
              <a:gd name="G32" fmla="*/ G31 190 1"/>
              <a:gd name="G33" fmla="*/ G32 1 190"/>
              <a:gd name="G34" fmla="*/ 194 232 1"/>
              <a:gd name="G35" fmla="*/ G34 1 232"/>
              <a:gd name="G36" fmla="*/ 4 190 1"/>
              <a:gd name="G37" fmla="*/ G36 1 190"/>
              <a:gd name="G38" fmla="*/ 209 232 1"/>
              <a:gd name="G39" fmla="*/ G38 1 232"/>
              <a:gd name="G40" fmla="*/ 37 190 1"/>
              <a:gd name="G41" fmla="*/ G40 1 190"/>
              <a:gd name="G42" fmla="*/ 230 232 1"/>
              <a:gd name="G43" fmla="*/ G42 1 232"/>
              <a:gd name="G44" fmla="*/ 75 190 1"/>
              <a:gd name="G45" fmla="*/ G44 1 190"/>
              <a:gd name="G46" fmla="*/ 219 232 1"/>
              <a:gd name="G47" fmla="*/ G46 1 232"/>
              <a:gd name="G48" fmla="*/ 94 190 1"/>
              <a:gd name="G49" fmla="*/ G48 1 190"/>
              <a:gd name="G50" fmla="*/ 209 232 1"/>
              <a:gd name="G51" fmla="*/ G50 1 232"/>
              <a:gd name="G52" fmla="*/ 105 190 1"/>
              <a:gd name="G53" fmla="*/ G52 1 190"/>
              <a:gd name="G54" fmla="*/ 192 232 1"/>
              <a:gd name="G55" fmla="*/ G54 1 232"/>
              <a:gd name="G56" fmla="*/ 112 190 1"/>
              <a:gd name="G57" fmla="*/ G56 1 190"/>
              <a:gd name="G58" fmla="*/ 174 232 1"/>
              <a:gd name="G59" fmla="*/ G58 1 232"/>
              <a:gd name="G60" fmla="*/ 129 190 1"/>
              <a:gd name="G61" fmla="*/ G60 1 190"/>
              <a:gd name="G62" fmla="*/ 147 232 1"/>
              <a:gd name="G63" fmla="*/ G62 1 232"/>
              <a:gd name="G64" fmla="*/ 142 190 1"/>
              <a:gd name="G65" fmla="*/ G64 1 190"/>
              <a:gd name="G66" fmla="*/ 120 232 1"/>
              <a:gd name="G67" fmla="*/ G66 1 232"/>
              <a:gd name="G68" fmla="*/ 151 190 1"/>
              <a:gd name="G69" fmla="*/ G68 1 190"/>
              <a:gd name="G70" fmla="*/ 71 232 1"/>
              <a:gd name="G71" fmla="*/ G70 1 232"/>
              <a:gd name="G72" fmla="*/ 169 190 1"/>
              <a:gd name="G73" fmla="*/ G72 1 190"/>
              <a:gd name="G74" fmla="*/ 57 232 1"/>
              <a:gd name="G75" fmla="*/ G74 1 232"/>
              <a:gd name="G76" fmla="*/ 175 190 1"/>
              <a:gd name="G77" fmla="*/ G76 1 190"/>
              <a:gd name="G78" fmla="*/ 39 232 1"/>
              <a:gd name="G79" fmla="*/ G78 1 232"/>
              <a:gd name="G80" fmla="*/ 184 190 1"/>
              <a:gd name="G81" fmla="*/ G80 1 190"/>
              <a:gd name="G82" fmla="*/ 8 232 1"/>
              <a:gd name="G83" fmla="*/ G82 1 232"/>
              <a:gd name="G84" fmla="*/ 186 190 1"/>
              <a:gd name="G85" fmla="*/ G84 1 190"/>
              <a:gd name="G86" fmla="*/ 1 0 51712"/>
              <a:gd name="G87" fmla="*/ 1 0 51712"/>
              <a:gd name="G88" fmla="*/ 1 0 51712"/>
              <a:gd name="G89" fmla="*/ 1 0 51712"/>
              <a:gd name="G90" fmla="*/ 1 0 51712"/>
              <a:gd name="G91" fmla="*/ 1 0 51712"/>
              <a:gd name="G92" fmla="*/ 1 0 51712"/>
              <a:gd name="G93" fmla="*/ 1 0 51712"/>
              <a:gd name="G94" fmla="*/ 1 0 51712"/>
              <a:gd name="G95" fmla="*/ 1 0 51712"/>
              <a:gd name="G96" fmla="*/ 1 0 51712"/>
              <a:gd name="G97" fmla="*/ 1 0 51712"/>
              <a:gd name="G98" fmla="*/ 1 0 51712"/>
              <a:gd name="G99" fmla="*/ 1 0 51712"/>
              <a:gd name="G100" fmla="*/ 1 0 51712"/>
              <a:gd name="G101" fmla="*/ 1 0 51712"/>
              <a:gd name="G102" fmla="*/ 1 0 51712"/>
              <a:gd name="G103" fmla="*/ 1 0 51712"/>
              <a:gd name="G104" fmla="*/ 1 0 51712"/>
              <a:gd name="G105" fmla="*/ 1 0 51712"/>
              <a:gd name="G106" fmla="*/ 1 0 51712"/>
              <a:gd name="G107" fmla="*/ 1 0 51712"/>
              <a:gd name="G108" fmla="*/ G107 232 1"/>
              <a:gd name="G109" fmla="*/ G108 1 232"/>
              <a:gd name="G110" fmla="*/ 1 0 51712"/>
              <a:gd name="G111" fmla="*/ G110 190 1"/>
              <a:gd name="G112" fmla="*/ G111 1 190"/>
              <a:gd name="G113" fmla="*/ 232 232 1"/>
              <a:gd name="G114" fmla="*/ G113 1 232"/>
              <a:gd name="G115" fmla="*/ 190 190 1"/>
              <a:gd name="G116" fmla="*/ G115 1 190"/>
            </a:gdLst>
            <a:ahLst/>
            <a:cxnLst>
              <a:cxn ang="0">
                <a:pos x="8" y="186"/>
              </a:cxn>
              <a:cxn ang="0">
                <a:pos x="0" y="163"/>
              </a:cxn>
              <a:cxn ang="0">
                <a:pos x="3" y="97"/>
              </a:cxn>
              <a:cxn ang="0">
                <a:pos x="11" y="76"/>
              </a:cxn>
              <a:cxn ang="0">
                <a:pos x="17" y="45"/>
              </a:cxn>
              <a:cxn ang="0">
                <a:pos x="39" y="25"/>
              </a:cxn>
              <a:cxn ang="0">
                <a:pos x="107" y="6"/>
              </a:cxn>
              <a:cxn ang="0">
                <a:pos x="123" y="0"/>
              </a:cxn>
              <a:cxn ang="0">
                <a:pos x="194" y="4"/>
              </a:cxn>
              <a:cxn ang="0">
                <a:pos x="209" y="37"/>
              </a:cxn>
              <a:cxn ang="0">
                <a:pos x="230" y="75"/>
              </a:cxn>
              <a:cxn ang="0">
                <a:pos x="219" y="94"/>
              </a:cxn>
              <a:cxn ang="0">
                <a:pos x="209" y="105"/>
              </a:cxn>
              <a:cxn ang="0">
                <a:pos x="192" y="112"/>
              </a:cxn>
              <a:cxn ang="0">
                <a:pos x="174" y="129"/>
              </a:cxn>
              <a:cxn ang="0">
                <a:pos x="147" y="142"/>
              </a:cxn>
              <a:cxn ang="0">
                <a:pos x="120" y="151"/>
              </a:cxn>
              <a:cxn ang="0">
                <a:pos x="71" y="169"/>
              </a:cxn>
              <a:cxn ang="0">
                <a:pos x="57" y="175"/>
              </a:cxn>
              <a:cxn ang="0">
                <a:pos x="39" y="184"/>
              </a:cxn>
              <a:cxn ang="0">
                <a:pos x="8" y="186"/>
              </a:cxn>
            </a:cxnLst>
            <a:rect l="0" t="0" r="r" b="b"/>
            <a:pathLst>
              <a:path w="232" h="190">
                <a:moveTo>
                  <a:pt x="8" y="186"/>
                </a:moveTo>
                <a:cubicBezTo>
                  <a:pt x="5" y="178"/>
                  <a:pt x="3" y="171"/>
                  <a:pt x="0" y="163"/>
                </a:cubicBezTo>
                <a:cubicBezTo>
                  <a:pt x="1" y="141"/>
                  <a:pt x="1" y="119"/>
                  <a:pt x="3" y="97"/>
                </a:cubicBezTo>
                <a:cubicBezTo>
                  <a:pt x="4" y="90"/>
                  <a:pt x="11" y="76"/>
                  <a:pt x="11" y="76"/>
                </a:cubicBezTo>
                <a:cubicBezTo>
                  <a:pt x="12" y="61"/>
                  <a:pt x="9" y="55"/>
                  <a:pt x="17" y="45"/>
                </a:cubicBezTo>
                <a:cubicBezTo>
                  <a:pt x="20" y="30"/>
                  <a:pt x="24" y="28"/>
                  <a:pt x="39" y="25"/>
                </a:cubicBezTo>
                <a:cubicBezTo>
                  <a:pt x="55" y="4"/>
                  <a:pt x="83" y="7"/>
                  <a:pt x="107" y="6"/>
                </a:cubicBezTo>
                <a:cubicBezTo>
                  <a:pt x="113" y="4"/>
                  <a:pt x="118" y="4"/>
                  <a:pt x="123" y="0"/>
                </a:cubicBezTo>
                <a:cubicBezTo>
                  <a:pt x="175" y="1"/>
                  <a:pt x="164" y="1"/>
                  <a:pt x="194" y="4"/>
                </a:cubicBezTo>
                <a:cubicBezTo>
                  <a:pt x="198" y="6"/>
                  <a:pt x="201" y="27"/>
                  <a:pt x="209" y="37"/>
                </a:cubicBezTo>
                <a:cubicBezTo>
                  <a:pt x="212" y="51"/>
                  <a:pt x="225" y="62"/>
                  <a:pt x="230" y="75"/>
                </a:cubicBezTo>
                <a:cubicBezTo>
                  <a:pt x="232" y="86"/>
                  <a:pt x="230" y="92"/>
                  <a:pt x="219" y="94"/>
                </a:cubicBezTo>
                <a:cubicBezTo>
                  <a:pt x="216" y="99"/>
                  <a:pt x="214" y="102"/>
                  <a:pt x="209" y="105"/>
                </a:cubicBezTo>
                <a:cubicBezTo>
                  <a:pt x="205" y="111"/>
                  <a:pt x="199" y="111"/>
                  <a:pt x="192" y="112"/>
                </a:cubicBezTo>
                <a:cubicBezTo>
                  <a:pt x="183" y="117"/>
                  <a:pt x="180" y="119"/>
                  <a:pt x="174" y="129"/>
                </a:cubicBezTo>
                <a:cubicBezTo>
                  <a:pt x="172" y="139"/>
                  <a:pt x="156" y="140"/>
                  <a:pt x="147" y="142"/>
                </a:cubicBezTo>
                <a:cubicBezTo>
                  <a:pt x="137" y="149"/>
                  <a:pt x="133" y="150"/>
                  <a:pt x="120" y="151"/>
                </a:cubicBezTo>
                <a:cubicBezTo>
                  <a:pt x="95" y="163"/>
                  <a:pt x="107" y="167"/>
                  <a:pt x="71" y="169"/>
                </a:cubicBezTo>
                <a:cubicBezTo>
                  <a:pt x="66" y="171"/>
                  <a:pt x="63" y="174"/>
                  <a:pt x="57" y="175"/>
                </a:cubicBezTo>
                <a:cubicBezTo>
                  <a:pt x="51" y="179"/>
                  <a:pt x="46" y="183"/>
                  <a:pt x="39" y="184"/>
                </a:cubicBezTo>
                <a:cubicBezTo>
                  <a:pt x="27" y="190"/>
                  <a:pt x="36" y="186"/>
                  <a:pt x="8" y="186"/>
                </a:cubicBezTo>
                <a:close/>
              </a:path>
            </a:pathLst>
          </a:custGeom>
          <a:solidFill>
            <a:srgbClr val="FF6600"/>
          </a:solidFill>
          <a:ln w="2844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Oval 58"/>
          <p:cNvSpPr>
            <a:spLocks noChangeArrowheads="1"/>
          </p:cNvSpPr>
          <p:nvPr/>
        </p:nvSpPr>
        <p:spPr bwMode="auto">
          <a:xfrm>
            <a:off x="2209800" y="2057400"/>
            <a:ext cx="914400" cy="762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Oval 59"/>
          <p:cNvSpPr>
            <a:spLocks noChangeArrowheads="1"/>
          </p:cNvSpPr>
          <p:nvPr/>
        </p:nvSpPr>
        <p:spPr bwMode="auto">
          <a:xfrm>
            <a:off x="2438400" y="1905000"/>
            <a:ext cx="914400" cy="762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Oval 60"/>
          <p:cNvSpPr>
            <a:spLocks noChangeArrowheads="1"/>
          </p:cNvSpPr>
          <p:nvPr/>
        </p:nvSpPr>
        <p:spPr bwMode="auto">
          <a:xfrm>
            <a:off x="1905000" y="1905000"/>
            <a:ext cx="914400" cy="762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3" name="Group 61"/>
          <p:cNvGrpSpPr>
            <a:grpSpLocks/>
          </p:cNvGrpSpPr>
          <p:nvPr/>
        </p:nvGrpSpPr>
        <p:grpSpPr bwMode="auto">
          <a:xfrm>
            <a:off x="2286001" y="1752601"/>
            <a:ext cx="2589213" cy="760413"/>
            <a:chOff x="480" y="1104"/>
            <a:chExt cx="1631" cy="479"/>
          </a:xfrm>
        </p:grpSpPr>
        <p:sp>
          <p:nvSpPr>
            <p:cNvPr id="84" name="Oval 62"/>
            <p:cNvSpPr>
              <a:spLocks noChangeArrowheads="1"/>
            </p:cNvSpPr>
            <p:nvPr/>
          </p:nvSpPr>
          <p:spPr bwMode="auto">
            <a:xfrm>
              <a:off x="480" y="1104"/>
              <a:ext cx="575" cy="47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63"/>
            <p:cNvSpPr>
              <a:spLocks noChangeShapeType="1"/>
            </p:cNvSpPr>
            <p:nvPr/>
          </p:nvSpPr>
          <p:spPr bwMode="auto">
            <a:xfrm flipH="1" flipV="1">
              <a:off x="959" y="1151"/>
              <a:ext cx="1153" cy="97"/>
            </a:xfrm>
            <a:prstGeom prst="line">
              <a:avLst/>
            </a:prstGeom>
            <a:noFill/>
            <a:ln w="1908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6" name="Group 64"/>
          <p:cNvGrpSpPr>
            <a:grpSpLocks/>
          </p:cNvGrpSpPr>
          <p:nvPr/>
        </p:nvGrpSpPr>
        <p:grpSpPr bwMode="auto">
          <a:xfrm>
            <a:off x="1981201" y="1600201"/>
            <a:ext cx="2817813" cy="760413"/>
            <a:chOff x="288" y="1008"/>
            <a:chExt cx="1775" cy="479"/>
          </a:xfrm>
        </p:grpSpPr>
        <p:sp>
          <p:nvSpPr>
            <p:cNvPr id="87" name="Oval 65"/>
            <p:cNvSpPr>
              <a:spLocks noChangeArrowheads="1"/>
            </p:cNvSpPr>
            <p:nvPr/>
          </p:nvSpPr>
          <p:spPr bwMode="auto">
            <a:xfrm>
              <a:off x="288" y="1008"/>
              <a:ext cx="575" cy="47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66"/>
            <p:cNvSpPr>
              <a:spLocks noChangeShapeType="1"/>
            </p:cNvSpPr>
            <p:nvPr/>
          </p:nvSpPr>
          <p:spPr bwMode="auto">
            <a:xfrm flipH="1">
              <a:off x="863" y="1296"/>
              <a:ext cx="1201" cy="0"/>
            </a:xfrm>
            <a:prstGeom prst="line">
              <a:avLst/>
            </a:prstGeom>
            <a:noFill/>
            <a:ln w="1908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Freeform 68"/>
          <p:cNvSpPr/>
          <p:nvPr/>
        </p:nvSpPr>
        <p:spPr>
          <a:xfrm>
            <a:off x="4981575" y="5267325"/>
            <a:ext cx="488950" cy="565150"/>
          </a:xfrm>
          <a:custGeom>
            <a:avLst/>
            <a:gdLst>
              <a:gd name="connsiteX0" fmla="*/ 0 w 488950"/>
              <a:gd name="connsiteY0" fmla="*/ 101600 h 565150"/>
              <a:gd name="connsiteX1" fmla="*/ 22225 w 488950"/>
              <a:gd name="connsiteY1" fmla="*/ 180975 h 565150"/>
              <a:gd name="connsiteX2" fmla="*/ 53975 w 488950"/>
              <a:gd name="connsiteY2" fmla="*/ 266700 h 565150"/>
              <a:gd name="connsiteX3" fmla="*/ 88900 w 488950"/>
              <a:gd name="connsiteY3" fmla="*/ 323850 h 565150"/>
              <a:gd name="connsiteX4" fmla="*/ 149225 w 488950"/>
              <a:gd name="connsiteY4" fmla="*/ 393700 h 565150"/>
              <a:gd name="connsiteX5" fmla="*/ 215900 w 488950"/>
              <a:gd name="connsiteY5" fmla="*/ 450850 h 565150"/>
              <a:gd name="connsiteX6" fmla="*/ 279400 w 488950"/>
              <a:gd name="connsiteY6" fmla="*/ 498475 h 565150"/>
              <a:gd name="connsiteX7" fmla="*/ 355600 w 488950"/>
              <a:gd name="connsiteY7" fmla="*/ 536575 h 565150"/>
              <a:gd name="connsiteX8" fmla="*/ 438150 w 488950"/>
              <a:gd name="connsiteY8" fmla="*/ 565150 h 565150"/>
              <a:gd name="connsiteX9" fmla="*/ 469900 w 488950"/>
              <a:gd name="connsiteY9" fmla="*/ 479425 h 565150"/>
              <a:gd name="connsiteX10" fmla="*/ 485775 w 488950"/>
              <a:gd name="connsiteY10" fmla="*/ 406400 h 565150"/>
              <a:gd name="connsiteX11" fmla="*/ 488950 w 488950"/>
              <a:gd name="connsiteY11" fmla="*/ 342900 h 565150"/>
              <a:gd name="connsiteX12" fmla="*/ 479425 w 488950"/>
              <a:gd name="connsiteY12" fmla="*/ 276225 h 565150"/>
              <a:gd name="connsiteX13" fmla="*/ 460375 w 488950"/>
              <a:gd name="connsiteY13" fmla="*/ 184150 h 565150"/>
              <a:gd name="connsiteX14" fmla="*/ 434975 w 488950"/>
              <a:gd name="connsiteY14" fmla="*/ 130175 h 565150"/>
              <a:gd name="connsiteX15" fmla="*/ 406400 w 488950"/>
              <a:gd name="connsiteY15" fmla="*/ 76200 h 565150"/>
              <a:gd name="connsiteX16" fmla="*/ 377825 w 488950"/>
              <a:gd name="connsiteY16" fmla="*/ 31750 h 565150"/>
              <a:gd name="connsiteX17" fmla="*/ 355600 w 488950"/>
              <a:gd name="connsiteY17" fmla="*/ 0 h 565150"/>
              <a:gd name="connsiteX18" fmla="*/ 288925 w 488950"/>
              <a:gd name="connsiteY18" fmla="*/ 0 h 565150"/>
              <a:gd name="connsiteX19" fmla="*/ 225425 w 488950"/>
              <a:gd name="connsiteY19" fmla="*/ 9525 h 565150"/>
              <a:gd name="connsiteX20" fmla="*/ 161925 w 488950"/>
              <a:gd name="connsiteY20" fmla="*/ 25400 h 565150"/>
              <a:gd name="connsiteX21" fmla="*/ 98425 w 488950"/>
              <a:gd name="connsiteY21" fmla="*/ 47625 h 565150"/>
              <a:gd name="connsiteX22" fmla="*/ 41275 w 488950"/>
              <a:gd name="connsiteY22" fmla="*/ 73025 h 565150"/>
              <a:gd name="connsiteX23" fmla="*/ 0 w 488950"/>
              <a:gd name="connsiteY23" fmla="*/ 10160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88950" h="565150">
                <a:moveTo>
                  <a:pt x="0" y="101600"/>
                </a:moveTo>
                <a:lnTo>
                  <a:pt x="22225" y="180975"/>
                </a:lnTo>
                <a:lnTo>
                  <a:pt x="53975" y="266700"/>
                </a:lnTo>
                <a:lnTo>
                  <a:pt x="88900" y="323850"/>
                </a:lnTo>
                <a:lnTo>
                  <a:pt x="149225" y="393700"/>
                </a:lnTo>
                <a:lnTo>
                  <a:pt x="215900" y="450850"/>
                </a:lnTo>
                <a:lnTo>
                  <a:pt x="279400" y="498475"/>
                </a:lnTo>
                <a:lnTo>
                  <a:pt x="355600" y="536575"/>
                </a:lnTo>
                <a:lnTo>
                  <a:pt x="438150" y="565150"/>
                </a:lnTo>
                <a:lnTo>
                  <a:pt x="469900" y="479425"/>
                </a:lnTo>
                <a:lnTo>
                  <a:pt x="485775" y="406400"/>
                </a:lnTo>
                <a:lnTo>
                  <a:pt x="488950" y="342900"/>
                </a:lnTo>
                <a:lnTo>
                  <a:pt x="479425" y="276225"/>
                </a:lnTo>
                <a:lnTo>
                  <a:pt x="460375" y="184150"/>
                </a:lnTo>
                <a:lnTo>
                  <a:pt x="434975" y="130175"/>
                </a:lnTo>
                <a:lnTo>
                  <a:pt x="406400" y="76200"/>
                </a:lnTo>
                <a:lnTo>
                  <a:pt x="377825" y="31750"/>
                </a:lnTo>
                <a:lnTo>
                  <a:pt x="355600" y="0"/>
                </a:lnTo>
                <a:lnTo>
                  <a:pt x="288925" y="0"/>
                </a:lnTo>
                <a:lnTo>
                  <a:pt x="225425" y="9525"/>
                </a:lnTo>
                <a:lnTo>
                  <a:pt x="161925" y="25400"/>
                </a:lnTo>
                <a:lnTo>
                  <a:pt x="98425" y="47625"/>
                </a:lnTo>
                <a:lnTo>
                  <a:pt x="41275" y="73025"/>
                </a:lnTo>
                <a:lnTo>
                  <a:pt x="0" y="10160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 70"/>
          <p:cNvSpPr/>
          <p:nvPr/>
        </p:nvSpPr>
        <p:spPr>
          <a:xfrm>
            <a:off x="2298701" y="5654675"/>
            <a:ext cx="498475" cy="419100"/>
          </a:xfrm>
          <a:custGeom>
            <a:avLst/>
            <a:gdLst>
              <a:gd name="connsiteX0" fmla="*/ 22225 w 498475"/>
              <a:gd name="connsiteY0" fmla="*/ 0 h 419100"/>
              <a:gd name="connsiteX1" fmla="*/ 6350 w 498475"/>
              <a:gd name="connsiteY1" fmla="*/ 69850 h 419100"/>
              <a:gd name="connsiteX2" fmla="*/ 0 w 498475"/>
              <a:gd name="connsiteY2" fmla="*/ 127000 h 419100"/>
              <a:gd name="connsiteX3" fmla="*/ 6350 w 498475"/>
              <a:gd name="connsiteY3" fmla="*/ 190500 h 419100"/>
              <a:gd name="connsiteX4" fmla="*/ 15875 w 498475"/>
              <a:gd name="connsiteY4" fmla="*/ 244475 h 419100"/>
              <a:gd name="connsiteX5" fmla="*/ 38100 w 498475"/>
              <a:gd name="connsiteY5" fmla="*/ 301625 h 419100"/>
              <a:gd name="connsiteX6" fmla="*/ 63500 w 498475"/>
              <a:gd name="connsiteY6" fmla="*/ 361950 h 419100"/>
              <a:gd name="connsiteX7" fmla="*/ 92075 w 498475"/>
              <a:gd name="connsiteY7" fmla="*/ 403225 h 419100"/>
              <a:gd name="connsiteX8" fmla="*/ 104775 w 498475"/>
              <a:gd name="connsiteY8" fmla="*/ 419100 h 419100"/>
              <a:gd name="connsiteX9" fmla="*/ 174625 w 498475"/>
              <a:gd name="connsiteY9" fmla="*/ 406400 h 419100"/>
              <a:gd name="connsiteX10" fmla="*/ 238125 w 498475"/>
              <a:gd name="connsiteY10" fmla="*/ 381000 h 419100"/>
              <a:gd name="connsiteX11" fmla="*/ 288925 w 498475"/>
              <a:gd name="connsiteY11" fmla="*/ 361950 h 419100"/>
              <a:gd name="connsiteX12" fmla="*/ 355600 w 498475"/>
              <a:gd name="connsiteY12" fmla="*/ 320675 h 419100"/>
              <a:gd name="connsiteX13" fmla="*/ 393700 w 498475"/>
              <a:gd name="connsiteY13" fmla="*/ 285750 h 419100"/>
              <a:gd name="connsiteX14" fmla="*/ 434975 w 498475"/>
              <a:gd name="connsiteY14" fmla="*/ 250825 h 419100"/>
              <a:gd name="connsiteX15" fmla="*/ 466725 w 498475"/>
              <a:gd name="connsiteY15" fmla="*/ 222250 h 419100"/>
              <a:gd name="connsiteX16" fmla="*/ 498475 w 498475"/>
              <a:gd name="connsiteY16" fmla="*/ 171450 h 419100"/>
              <a:gd name="connsiteX17" fmla="*/ 419100 w 498475"/>
              <a:gd name="connsiteY17" fmla="*/ 114300 h 419100"/>
              <a:gd name="connsiteX18" fmla="*/ 355600 w 498475"/>
              <a:gd name="connsiteY18" fmla="*/ 82550 h 419100"/>
              <a:gd name="connsiteX19" fmla="*/ 288925 w 498475"/>
              <a:gd name="connsiteY19" fmla="*/ 50800 h 419100"/>
              <a:gd name="connsiteX20" fmla="*/ 215900 w 498475"/>
              <a:gd name="connsiteY20" fmla="*/ 25400 h 419100"/>
              <a:gd name="connsiteX21" fmla="*/ 149225 w 498475"/>
              <a:gd name="connsiteY21" fmla="*/ 12700 h 419100"/>
              <a:gd name="connsiteX22" fmla="*/ 79375 w 498475"/>
              <a:gd name="connsiteY22" fmla="*/ 0 h 419100"/>
              <a:gd name="connsiteX23" fmla="*/ 22225 w 498475"/>
              <a:gd name="connsiteY23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98475" h="419100">
                <a:moveTo>
                  <a:pt x="22225" y="0"/>
                </a:moveTo>
                <a:lnTo>
                  <a:pt x="6350" y="69850"/>
                </a:lnTo>
                <a:lnTo>
                  <a:pt x="0" y="127000"/>
                </a:lnTo>
                <a:lnTo>
                  <a:pt x="6350" y="190500"/>
                </a:lnTo>
                <a:lnTo>
                  <a:pt x="15875" y="244475"/>
                </a:lnTo>
                <a:lnTo>
                  <a:pt x="38100" y="301625"/>
                </a:lnTo>
                <a:lnTo>
                  <a:pt x="63500" y="361950"/>
                </a:lnTo>
                <a:lnTo>
                  <a:pt x="92075" y="403225"/>
                </a:lnTo>
                <a:lnTo>
                  <a:pt x="104775" y="419100"/>
                </a:lnTo>
                <a:lnTo>
                  <a:pt x="174625" y="406400"/>
                </a:lnTo>
                <a:lnTo>
                  <a:pt x="238125" y="381000"/>
                </a:lnTo>
                <a:lnTo>
                  <a:pt x="288925" y="361950"/>
                </a:lnTo>
                <a:lnTo>
                  <a:pt x="355600" y="320675"/>
                </a:lnTo>
                <a:lnTo>
                  <a:pt x="393700" y="285750"/>
                </a:lnTo>
                <a:lnTo>
                  <a:pt x="434975" y="250825"/>
                </a:lnTo>
                <a:lnTo>
                  <a:pt x="466725" y="222250"/>
                </a:lnTo>
                <a:lnTo>
                  <a:pt x="498475" y="171450"/>
                </a:lnTo>
                <a:lnTo>
                  <a:pt x="419100" y="114300"/>
                </a:lnTo>
                <a:lnTo>
                  <a:pt x="355600" y="82550"/>
                </a:lnTo>
                <a:lnTo>
                  <a:pt x="288925" y="50800"/>
                </a:lnTo>
                <a:lnTo>
                  <a:pt x="215900" y="25400"/>
                </a:lnTo>
                <a:lnTo>
                  <a:pt x="149225" y="12700"/>
                </a:lnTo>
                <a:lnTo>
                  <a:pt x="79375" y="0"/>
                </a:lnTo>
                <a:lnTo>
                  <a:pt x="22225" y="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Understanding </a:t>
            </a:r>
            <a:br>
              <a:rPr lang="en-US" sz="7200" dirty="0"/>
            </a:br>
            <a:r>
              <a:rPr lang="en-US" sz="7200" dirty="0"/>
              <a:t>Christ’s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517" y="3635829"/>
            <a:ext cx="9955212" cy="2308559"/>
          </a:xfrm>
        </p:spPr>
        <p:txBody>
          <a:bodyPr>
            <a:noAutofit/>
          </a:bodyPr>
          <a:lstStyle/>
          <a:p>
            <a:r>
              <a:rPr lang="en-US" dirty="0"/>
              <a:t>Part 5</a:t>
            </a:r>
          </a:p>
          <a:p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Distinctions Between </a:t>
            </a:r>
            <a:r>
              <a:rPr lang="en-US" dirty="0" err="1">
                <a:solidFill>
                  <a:schemeClr val="accent1">
                    <a:alpha val="0"/>
                  </a:schemeClr>
                </a:solidFill>
              </a:rPr>
              <a:t>t</a:t>
            </a:r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 and Local church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8517" y="4513550"/>
            <a:ext cx="8837612" cy="9538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defTabSz="914400">
              <a:spcBef>
                <a:spcPct val="20000"/>
              </a:spcBef>
              <a:buClr>
                <a:schemeClr val="bg2"/>
              </a:buClr>
              <a:buSzPct val="90000"/>
              <a:defRPr/>
            </a:pPr>
            <a:r>
              <a:rPr lang="en-US" sz="4400" dirty="0">
                <a:solidFill>
                  <a:schemeClr val="accent1"/>
                </a:solidFill>
              </a:rPr>
              <a:t>Purpose of the Local church (A)</a:t>
            </a:r>
          </a:p>
        </p:txBody>
      </p:sp>
    </p:spTree>
    <p:extLst>
      <p:ext uri="{BB962C8B-B14F-4D97-AF65-F5344CB8AC3E}">
        <p14:creationId xmlns:p14="http://schemas.microsoft.com/office/powerpoint/2010/main" val="1228062330"/>
      </p:ext>
    </p:extLst>
  </p:cSld>
  <p:clrMapOvr>
    <a:masterClrMapping/>
  </p:clrMapOvr>
  <p:transition spd="med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Local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9" y="988119"/>
            <a:ext cx="3633115" cy="327908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Matt. 18.15-18 </a:t>
            </a:r>
          </a:p>
          <a:p>
            <a:pPr lvl="0"/>
            <a:r>
              <a:rPr lang="en-US" sz="2800" b="1" dirty="0"/>
              <a:t>1 Cor. 5.4-5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210544" y="3369369"/>
            <a:ext cx="7950202" cy="2624669"/>
          </a:xfrm>
          <a:prstGeom prst="wedgeRoundRectCallout">
            <a:avLst>
              <a:gd name="adj1" fmla="val -35794"/>
              <a:gd name="adj2" fmla="val -98234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accent2"/>
                </a:solidFill>
              </a:rPr>
              <a:t>In the name of our Lord Jesus, when you are assembled, and I with you in spirit, with the power of our Lord Jesus, I have decided to deliver such a one to Satan for the destruction of his flesh, so that his spirit may be saved in the day of the Lord Jesus.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Local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9" y="988119"/>
            <a:ext cx="3633115" cy="327908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Matt. 18.15-18 </a:t>
            </a:r>
          </a:p>
          <a:p>
            <a:pPr lvl="0"/>
            <a:r>
              <a:rPr lang="en-US" sz="2800" b="1" dirty="0"/>
              <a:t>1 Cor. 5.4-5</a:t>
            </a:r>
          </a:p>
          <a:p>
            <a:pPr lvl="0"/>
            <a:r>
              <a:rPr lang="en-US" sz="2800" b="1" dirty="0"/>
              <a:t>1 Cor. 6.1</a:t>
            </a:r>
          </a:p>
          <a:p>
            <a:pPr lvl="0"/>
            <a:r>
              <a:rPr lang="en-US" sz="2800" b="1" dirty="0"/>
              <a:t>Gal. 6.1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1794934" y="4515733"/>
            <a:ext cx="8660707" cy="2107840"/>
          </a:xfrm>
          <a:prstGeom prst="wedgeRoundRectCallout">
            <a:avLst>
              <a:gd name="adj1" fmla="val -39509"/>
              <a:gd name="adj2" fmla="val -100644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accent2"/>
                </a:solidFill>
              </a:rPr>
              <a:t>Brethren, even if anyone is caught in any trespass, you who are spiritual, restore such a one in a spirit of gentleness; each one looking to yourself, so that you too will not be tempted.</a:t>
            </a:r>
          </a:p>
        </p:txBody>
      </p:sp>
    </p:spTree>
    <p:extLst>
      <p:ext uri="{BB962C8B-B14F-4D97-AF65-F5344CB8AC3E}">
        <p14:creationId xmlns:p14="http://schemas.microsoft.com/office/powerpoint/2010/main" val="3946210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9075</TotalTime>
  <Words>652</Words>
  <Application>Microsoft Macintosh PowerPoint</Application>
  <PresentationFormat>Widescreen</PresentationFormat>
  <Paragraphs>122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Century Gothic</vt:lpstr>
      <vt:lpstr>Wingdings 2</vt:lpstr>
      <vt:lpstr>Twilight</vt:lpstr>
      <vt:lpstr>PowerPoint Presentation</vt:lpstr>
      <vt:lpstr>Understanding  Christ’s church</vt:lpstr>
      <vt:lpstr>Universal vs. Local - Definitions</vt:lpstr>
      <vt:lpstr>PowerPoint Presentation</vt:lpstr>
      <vt:lpstr>PowerPoint Presentation</vt:lpstr>
      <vt:lpstr>PowerPoint Presentation</vt:lpstr>
      <vt:lpstr>Understanding  Christ’s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College (Temple Terrace, FL)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Christ’s church</dc:title>
  <dc:creator>David Bunting</dc:creator>
  <cp:lastModifiedBy>David Bunting</cp:lastModifiedBy>
  <cp:revision>63</cp:revision>
  <dcterms:created xsi:type="dcterms:W3CDTF">2015-03-22T15:01:08Z</dcterms:created>
  <dcterms:modified xsi:type="dcterms:W3CDTF">2019-10-08T16:18:09Z</dcterms:modified>
</cp:coreProperties>
</file>